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63" r:id="rId5"/>
    <p:sldId id="264" r:id="rId6"/>
    <p:sldId id="267" r:id="rId7"/>
    <p:sldId id="265" r:id="rId8"/>
    <p:sldId id="278" r:id="rId9"/>
    <p:sldId id="259" r:id="rId10"/>
    <p:sldId id="260" r:id="rId11"/>
    <p:sldId id="261" r:id="rId12"/>
    <p:sldId id="262" r:id="rId13"/>
    <p:sldId id="266" r:id="rId14"/>
    <p:sldId id="274" r:id="rId15"/>
    <p:sldId id="275" r:id="rId16"/>
    <p:sldId id="279" r:id="rId17"/>
    <p:sldId id="273" r:id="rId18"/>
    <p:sldId id="268" r:id="rId19"/>
    <p:sldId id="269" r:id="rId20"/>
    <p:sldId id="270" r:id="rId21"/>
    <p:sldId id="271" r:id="rId22"/>
    <p:sldId id="272" r:id="rId23"/>
    <p:sldId id="280" r:id="rId24"/>
    <p:sldId id="276" r:id="rId25"/>
    <p:sldId id="277"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50" autoAdjust="0"/>
    <p:restoredTop sz="92718" autoAdjust="0"/>
  </p:normalViewPr>
  <p:slideViewPr>
    <p:cSldViewPr>
      <p:cViewPr varScale="1">
        <p:scale>
          <a:sx n="68" d="100"/>
          <a:sy n="68" d="100"/>
        </p:scale>
        <p:origin x="-1314" y="-1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81F526-7C84-44F1-8F35-0609720938CA}" type="datetimeFigureOut">
              <a:rPr lang="tr-TR" smtClean="0"/>
              <a:t>20.03.2019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1A54C2-F7E7-4F0C-828F-D64C516E3014}" type="slidenum">
              <a:rPr lang="tr-TR" smtClean="0"/>
              <a:t>‹#›</a:t>
            </a:fld>
            <a:endParaRPr lang="tr-TR"/>
          </a:p>
        </p:txBody>
      </p:sp>
    </p:spTree>
    <p:extLst>
      <p:ext uri="{BB962C8B-B14F-4D97-AF65-F5344CB8AC3E}">
        <p14:creationId xmlns:p14="http://schemas.microsoft.com/office/powerpoint/2010/main" val="191865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21A54C2-F7E7-4F0C-828F-D64C516E3014}" type="slidenum">
              <a:rPr lang="tr-TR" smtClean="0"/>
              <a:t>2</a:t>
            </a:fld>
            <a:endParaRPr lang="tr-TR"/>
          </a:p>
        </p:txBody>
      </p:sp>
    </p:spTree>
    <p:extLst>
      <p:ext uri="{BB962C8B-B14F-4D97-AF65-F5344CB8AC3E}">
        <p14:creationId xmlns:p14="http://schemas.microsoft.com/office/powerpoint/2010/main" val="2222592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Öğrencileri</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Araştırma</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Projeleri</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Yarışması</a:t>
            </a:r>
            <a:endParaRPr lang="tr-TR" dirty="0"/>
          </a:p>
        </p:txBody>
      </p:sp>
      <p:sp>
        <p:nvSpPr>
          <p:cNvPr id="4" name="Slayt Numarası Yer Tutucusu 3"/>
          <p:cNvSpPr>
            <a:spLocks noGrp="1"/>
          </p:cNvSpPr>
          <p:nvPr>
            <p:ph type="sldNum" sz="quarter" idx="10"/>
          </p:nvPr>
        </p:nvSpPr>
        <p:spPr/>
        <p:txBody>
          <a:bodyPr/>
          <a:lstStyle/>
          <a:p>
            <a:fld id="{321A54C2-F7E7-4F0C-828F-D64C516E3014}" type="slidenum">
              <a:rPr lang="tr-TR" smtClean="0"/>
              <a:t>8</a:t>
            </a:fld>
            <a:endParaRPr lang="tr-TR"/>
          </a:p>
        </p:txBody>
      </p:sp>
    </p:spTree>
    <p:extLst>
      <p:ext uri="{BB962C8B-B14F-4D97-AF65-F5344CB8AC3E}">
        <p14:creationId xmlns:p14="http://schemas.microsoft.com/office/powerpoint/2010/main" val="1851406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21A54C2-F7E7-4F0C-828F-D64C516E3014}" type="slidenum">
              <a:rPr lang="tr-TR" smtClean="0"/>
              <a:t>26</a:t>
            </a:fld>
            <a:endParaRPr lang="tr-TR"/>
          </a:p>
        </p:txBody>
      </p:sp>
    </p:spTree>
    <p:extLst>
      <p:ext uri="{BB962C8B-B14F-4D97-AF65-F5344CB8AC3E}">
        <p14:creationId xmlns:p14="http://schemas.microsoft.com/office/powerpoint/2010/main" val="2988515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7FAE162-2068-477A-A602-F6C8432D9CE1}" type="datetime1">
              <a:rPr lang="tr-TR" smtClean="0"/>
              <a:t>20.03.2019</a:t>
            </a:fld>
            <a:endParaRPr lang="tr-TR"/>
          </a:p>
        </p:txBody>
      </p:sp>
      <p:sp>
        <p:nvSpPr>
          <p:cNvPr id="5" name="4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5474E94-6A2B-4AAF-BEC3-B673D107DB3B}" type="datetime1">
              <a:rPr lang="tr-TR" smtClean="0"/>
              <a:t>20.03.2019</a:t>
            </a:fld>
            <a:endParaRPr lang="tr-TR"/>
          </a:p>
        </p:txBody>
      </p:sp>
      <p:sp>
        <p:nvSpPr>
          <p:cNvPr id="5" name="4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48708A0-47C9-4810-BC9A-A06D54E6FC7A}" type="datetime1">
              <a:rPr lang="tr-TR" smtClean="0"/>
              <a:t>20.03.2019</a:t>
            </a:fld>
            <a:endParaRPr lang="tr-TR"/>
          </a:p>
        </p:txBody>
      </p:sp>
      <p:sp>
        <p:nvSpPr>
          <p:cNvPr id="5" name="4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FF43DE-FEEE-4B6E-8328-F982EE3B3220}" type="datetime1">
              <a:rPr lang="tr-TR" smtClean="0"/>
              <a:t>20.03.2019</a:t>
            </a:fld>
            <a:endParaRPr lang="tr-TR"/>
          </a:p>
        </p:txBody>
      </p:sp>
      <p:sp>
        <p:nvSpPr>
          <p:cNvPr id="5" name="4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1D5F697-D022-4C4B-9005-EAFCC3FEA0BF}" type="datetime1">
              <a:rPr lang="tr-TR" smtClean="0"/>
              <a:t>20.03.2019</a:t>
            </a:fld>
            <a:endParaRPr lang="tr-TR"/>
          </a:p>
        </p:txBody>
      </p:sp>
      <p:sp>
        <p:nvSpPr>
          <p:cNvPr id="5" name="4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D779BF0-8B22-40DD-A2AC-B424F729CCF3}" type="datetime1">
              <a:rPr lang="tr-TR" smtClean="0"/>
              <a:t>20.03.2019</a:t>
            </a:fld>
            <a:endParaRPr lang="tr-TR"/>
          </a:p>
        </p:txBody>
      </p:sp>
      <p:sp>
        <p:nvSpPr>
          <p:cNvPr id="6" name="5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E42918B-24FC-4FF4-9BA6-2BDF8757B8EC}" type="datetime1">
              <a:rPr lang="tr-TR" smtClean="0"/>
              <a:t>20.03.2019</a:t>
            </a:fld>
            <a:endParaRPr lang="tr-TR"/>
          </a:p>
        </p:txBody>
      </p:sp>
      <p:sp>
        <p:nvSpPr>
          <p:cNvPr id="8" name="7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3F94308-46C8-4BBC-9C9E-41573C0E9C96}" type="datetime1">
              <a:rPr lang="tr-TR" smtClean="0"/>
              <a:t>20.03.2019</a:t>
            </a:fld>
            <a:endParaRPr lang="tr-TR"/>
          </a:p>
        </p:txBody>
      </p:sp>
      <p:sp>
        <p:nvSpPr>
          <p:cNvPr id="4" name="3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651BBD1-2F15-4063-8E01-7D4A9F2166BC}" type="datetime1">
              <a:rPr lang="tr-TR" smtClean="0"/>
              <a:t>20.03.2019</a:t>
            </a:fld>
            <a:endParaRPr lang="tr-TR"/>
          </a:p>
        </p:txBody>
      </p:sp>
      <p:sp>
        <p:nvSpPr>
          <p:cNvPr id="3" name="2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5282195-E29F-4C1C-8E33-C96EDBE83A6D}" type="datetime1">
              <a:rPr lang="tr-TR" smtClean="0"/>
              <a:t>20.03.2019</a:t>
            </a:fld>
            <a:endParaRPr lang="tr-TR"/>
          </a:p>
        </p:txBody>
      </p:sp>
      <p:sp>
        <p:nvSpPr>
          <p:cNvPr id="6" name="5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F126BAB-AEE5-4C53-AF19-4969E25E1B3B}" type="datetime1">
              <a:rPr lang="tr-TR" smtClean="0"/>
              <a:t>20.03.2019</a:t>
            </a:fld>
            <a:endParaRPr lang="tr-TR"/>
          </a:p>
        </p:txBody>
      </p:sp>
      <p:sp>
        <p:nvSpPr>
          <p:cNvPr id="6" name="5 Altbilgi Yer Tutucusu"/>
          <p:cNvSpPr>
            <a:spLocks noGrp="1"/>
          </p:cNvSpPr>
          <p:nvPr>
            <p:ph type="ftr" sz="quarter" idx="11"/>
          </p:nvPr>
        </p:nvSpPr>
        <p:spPr/>
        <p:txBody>
          <a:bodyPr/>
          <a:lstStyle/>
          <a:p>
            <a:r>
              <a:rPr lang="tr-TR" smtClean="0"/>
              <a:t>Özel Cizre Bilim Teknik Koleji E-Mail: cizrebtk@gmail.com</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accent3">
                <a:shade val="45000"/>
                <a:satMod val="135000"/>
              </a:schemeClr>
              <a:prstClr val="white"/>
            </a:duotone>
            <a:extLst>
              <a:ext uri="{BEBA8EAE-BF5A-486C-A8C5-ECC9F3942E4B}">
                <a14:imgProps xmlns:a14="http://schemas.microsoft.com/office/drawing/2010/main">
                  <a14:imgLayer r:embed="rId14">
                    <a14:imgEffect>
                      <a14:artisticCrisscrossEtching trans="30000" pressure="0"/>
                    </a14:imgEffect>
                    <a14:imgEffect>
                      <a14:colorTemperature colorTemp="5275"/>
                    </a14:imgEffect>
                    <a14:imgEffect>
                      <a14:saturation sat="30000"/>
                    </a14:imgEffect>
                  </a14:imgLayer>
                </a14:imgProps>
              </a:ext>
            </a:extLst>
          </a:blip>
          <a:srcRect/>
          <a:stretch>
            <a:fillRect t="-17000" b="-17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2F06C8-CF66-4392-9FBC-9E48FBD404FD}" type="datetime1">
              <a:rPr lang="tr-TR" smtClean="0"/>
              <a:t>20.03.2019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Özel Cizre Bilim Teknik Koleji E-Mail: cizrebtk@gmail.com</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ail.google.com/mail/u/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descr="C:\Users\pc\Pictures\2280520_810x458.jpg"/>
          <p:cNvPicPr/>
          <p:nvPr/>
        </p:nvPicPr>
        <p:blipFill>
          <a:blip r:embed="rId2" cstate="print"/>
          <a:srcRect/>
          <a:stretch>
            <a:fillRect/>
          </a:stretch>
        </p:blipFill>
        <p:spPr bwMode="auto">
          <a:xfrm>
            <a:off x="611560" y="188640"/>
            <a:ext cx="3168352" cy="2448271"/>
          </a:xfrm>
          <a:prstGeom prst="rect">
            <a:avLst/>
          </a:prstGeom>
          <a:noFill/>
          <a:ln w="9525">
            <a:noFill/>
            <a:miter lim="800000"/>
            <a:headEnd/>
            <a:tailEnd/>
          </a:ln>
        </p:spPr>
      </p:pic>
      <p:pic>
        <p:nvPicPr>
          <p:cNvPr id="7" name="Resim 6" descr="C:\Users\pc\Pictures\67CB-Mp7_400x400.jpg"/>
          <p:cNvPicPr/>
          <p:nvPr/>
        </p:nvPicPr>
        <p:blipFill>
          <a:blip r:embed="rId3" cstate="print"/>
          <a:srcRect/>
          <a:stretch>
            <a:fillRect/>
          </a:stretch>
        </p:blipFill>
        <p:spPr bwMode="auto">
          <a:xfrm>
            <a:off x="6084168" y="188640"/>
            <a:ext cx="2520280" cy="2304255"/>
          </a:xfrm>
          <a:prstGeom prst="rect">
            <a:avLst/>
          </a:prstGeom>
          <a:noFill/>
          <a:ln w="9525">
            <a:noFill/>
            <a:miter lim="800000"/>
            <a:headEnd/>
            <a:tailEnd/>
          </a:ln>
        </p:spPr>
      </p:pic>
      <p:sp>
        <p:nvSpPr>
          <p:cNvPr id="8" name="Dikdörtgen 7"/>
          <p:cNvSpPr/>
          <p:nvPr/>
        </p:nvSpPr>
        <p:spPr>
          <a:xfrm>
            <a:off x="323528" y="2828836"/>
            <a:ext cx="8712968" cy="1015663"/>
          </a:xfrm>
          <a:prstGeom prst="rect">
            <a:avLst/>
          </a:prstGeom>
        </p:spPr>
        <p:txBody>
          <a:bodyPr wrap="square">
            <a:spAutoFit/>
          </a:bodyPr>
          <a:lstStyle/>
          <a:p>
            <a:r>
              <a:rPr lang="tr-TR" sz="2000" b="1" dirty="0"/>
              <a:t>ÖZEL CİZRE ORGANİZE SANAYİ BÖLGESİ MESLEKİ VE TEKNİK ANADOLU LİSESİ</a:t>
            </a:r>
            <a:endParaRPr lang="tr-TR" sz="2000" dirty="0"/>
          </a:p>
          <a:p>
            <a:r>
              <a:rPr lang="tr-TR" sz="2000" b="1" dirty="0"/>
              <a:t> </a:t>
            </a:r>
            <a:endParaRPr lang="tr-TR" sz="2000" dirty="0"/>
          </a:p>
          <a:p>
            <a:pPr algn="ctr"/>
            <a:r>
              <a:rPr lang="tr-TR" sz="2000" b="1" dirty="0"/>
              <a:t>‘GELECEĞİN DAHİLERİ’</a:t>
            </a:r>
            <a:endParaRPr lang="tr-TR" sz="2000" dirty="0"/>
          </a:p>
        </p:txBody>
      </p:sp>
      <p:sp>
        <p:nvSpPr>
          <p:cNvPr id="9" name="Dikdörtgen 8"/>
          <p:cNvSpPr/>
          <p:nvPr/>
        </p:nvSpPr>
        <p:spPr>
          <a:xfrm>
            <a:off x="1043608" y="4509120"/>
            <a:ext cx="7344816" cy="1477328"/>
          </a:xfrm>
          <a:prstGeom prst="rect">
            <a:avLst/>
          </a:prstGeom>
        </p:spPr>
        <p:txBody>
          <a:bodyPr wrap="square">
            <a:spAutoFit/>
          </a:bodyPr>
          <a:lstStyle/>
          <a:p>
            <a:r>
              <a:rPr lang="tr-TR" b="1" dirty="0"/>
              <a:t> </a:t>
            </a:r>
            <a:endParaRPr lang="tr-TR" dirty="0"/>
          </a:p>
          <a:p>
            <a:pPr algn="ctr"/>
            <a:r>
              <a:rPr lang="tr-TR" b="1" dirty="0"/>
              <a:t> PROJE YARIŞMASI</a:t>
            </a:r>
            <a:endParaRPr lang="tr-TR" dirty="0"/>
          </a:p>
          <a:p>
            <a:pPr algn="ctr"/>
            <a:r>
              <a:rPr lang="tr-TR" b="1" dirty="0"/>
              <a:t>ŞARTNAMESİ</a:t>
            </a:r>
            <a:endParaRPr lang="tr-TR" dirty="0"/>
          </a:p>
          <a:p>
            <a:pPr algn="ctr"/>
            <a:r>
              <a:rPr lang="tr-TR" b="1" dirty="0"/>
              <a:t> </a:t>
            </a:r>
            <a:endParaRPr lang="tr-TR" dirty="0"/>
          </a:p>
          <a:p>
            <a:pPr algn="ctr"/>
            <a:r>
              <a:rPr lang="tr-TR" b="1" dirty="0"/>
              <a:t>(2019)</a:t>
            </a:r>
            <a:endParaRPr lang="tr-TR" dirty="0"/>
          </a:p>
        </p:txBody>
      </p:sp>
      <p:sp>
        <p:nvSpPr>
          <p:cNvPr id="2" name="Veri Yer Tutucusu 1"/>
          <p:cNvSpPr>
            <a:spLocks noGrp="1"/>
          </p:cNvSpPr>
          <p:nvPr>
            <p:ph type="dt" sz="half" idx="10"/>
          </p:nvPr>
        </p:nvSpPr>
        <p:spPr/>
        <p:txBody>
          <a:bodyPr/>
          <a:lstStyle/>
          <a:p>
            <a:fld id="{816E2055-C6F2-459F-B7B2-B6E961663FB6}" type="datetime1">
              <a:rPr lang="tr-TR" smtClean="0"/>
              <a:t>20.03.2019</a:t>
            </a:fld>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1</a:t>
            </a:fld>
            <a:endParaRPr lang="tr-TR"/>
          </a:p>
        </p:txBody>
      </p:sp>
      <p:sp>
        <p:nvSpPr>
          <p:cNvPr id="5" name="Altbilgi Yer Tutucusu 4"/>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05695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i="1" dirty="0" smtClean="0">
                <a:solidFill>
                  <a:srgbClr val="FF0000"/>
                </a:solidFill>
              </a:rPr>
              <a:t>KAVRAMSAL ARAŞTIRMA PROJESİ</a:t>
            </a:r>
            <a:r>
              <a:rPr lang="tr-TR" sz="4000" i="1" dirty="0" smtClean="0">
                <a:solidFill>
                  <a:schemeClr val="accent6">
                    <a:lumMod val="75000"/>
                  </a:schemeClr>
                </a:solidFill>
              </a:rPr>
              <a:t>:</a:t>
            </a:r>
            <a:endParaRPr lang="tr-TR" sz="4000" dirty="0">
              <a:solidFill>
                <a:schemeClr val="accent6">
                  <a:lumMod val="75000"/>
                </a:schemeClr>
              </a:solidFill>
            </a:endParaRPr>
          </a:p>
        </p:txBody>
      </p:sp>
      <p:sp>
        <p:nvSpPr>
          <p:cNvPr id="3" name="İçerik Yer Tutucusu 2"/>
          <p:cNvSpPr>
            <a:spLocks noGrp="1"/>
          </p:cNvSpPr>
          <p:nvPr>
            <p:ph idx="1"/>
          </p:nvPr>
        </p:nvSpPr>
        <p:spPr/>
        <p:txBody>
          <a:bodyPr/>
          <a:lstStyle/>
          <a:p>
            <a:r>
              <a:rPr lang="tr-TR" sz="2800" dirty="0" smtClean="0">
                <a:latin typeface="Times New Roman" pitchFamily="18" charset="0"/>
                <a:cs typeface="Times New Roman" pitchFamily="18" charset="0"/>
              </a:rPr>
              <a:t>Yeni </a:t>
            </a:r>
            <a:r>
              <a:rPr lang="tr-TR" sz="2800" dirty="0">
                <a:latin typeface="Times New Roman" pitchFamily="18" charset="0"/>
                <a:cs typeface="Times New Roman" pitchFamily="18" charset="0"/>
              </a:rPr>
              <a:t>fikirler/</a:t>
            </a:r>
            <a:r>
              <a:rPr lang="tr-TR" sz="2800" i="1" dirty="0">
                <a:latin typeface="Times New Roman" pitchFamily="18" charset="0"/>
                <a:cs typeface="Times New Roman" pitchFamily="18" charset="0"/>
              </a:rPr>
              <a:t> </a:t>
            </a:r>
            <a:r>
              <a:rPr lang="tr-TR" sz="2800" dirty="0">
                <a:latin typeface="Times New Roman" pitchFamily="18" charset="0"/>
                <a:cs typeface="Times New Roman" pitchFamily="18" charset="0"/>
              </a:rPr>
              <a:t>bilgiler üretilmesi</a:t>
            </a:r>
            <a:r>
              <a:rPr lang="tr-TR" sz="2800" i="1" dirty="0">
                <a:latin typeface="Times New Roman" pitchFamily="18" charset="0"/>
                <a:cs typeface="Times New Roman" pitchFamily="18" charset="0"/>
              </a:rPr>
              <a:t> </a:t>
            </a:r>
            <a:r>
              <a:rPr lang="tr-TR" sz="2800" dirty="0">
                <a:latin typeface="Times New Roman" pitchFamily="18" charset="0"/>
                <a:cs typeface="Times New Roman" pitchFamily="18" charset="0"/>
              </a:rPr>
              <a:t>veya problemlerin</a:t>
            </a:r>
            <a:r>
              <a:rPr lang="tr-TR" sz="2800" i="1" dirty="0">
                <a:latin typeface="Times New Roman" pitchFamily="18" charset="0"/>
                <a:cs typeface="Times New Roman" pitchFamily="18" charset="0"/>
              </a:rPr>
              <a:t> </a:t>
            </a:r>
            <a:r>
              <a:rPr lang="tr-TR" sz="2800" dirty="0">
                <a:latin typeface="Times New Roman" pitchFamily="18" charset="0"/>
                <a:cs typeface="Times New Roman" pitchFamily="18" charset="0"/>
              </a:rPr>
              <a:t>çözümlenmesi</a:t>
            </a:r>
            <a:r>
              <a:rPr lang="tr-TR" sz="2800" i="1" dirty="0">
                <a:latin typeface="Times New Roman" pitchFamily="18" charset="0"/>
                <a:cs typeface="Times New Roman" pitchFamily="18" charset="0"/>
              </a:rPr>
              <a:t> </a:t>
            </a:r>
            <a:r>
              <a:rPr lang="tr-TR" sz="2800" dirty="0">
                <a:latin typeface="Times New Roman" pitchFamily="18" charset="0"/>
                <a:cs typeface="Times New Roman" pitchFamily="18" charset="0"/>
              </a:rPr>
              <a:t>veya var olan uygulamalara kolaylık, verimlilik getirmesi için, </a:t>
            </a:r>
            <a:r>
              <a:rPr lang="tr-TR" sz="2800" i="1" dirty="0">
                <a:latin typeface="Times New Roman" pitchFamily="18" charset="0"/>
                <a:cs typeface="Times New Roman" pitchFamily="18" charset="0"/>
              </a:rPr>
              <a:t>bilimsel esaslara uygun</a:t>
            </a:r>
            <a:r>
              <a:rPr lang="tr-TR" sz="2800" dirty="0">
                <a:latin typeface="Times New Roman" pitchFamily="18" charset="0"/>
                <a:cs typeface="Times New Roman" pitchFamily="18" charset="0"/>
              </a:rPr>
              <a:t> olarak kavramsal bazda gerçekleştirilen çalışmalar.</a:t>
            </a:r>
          </a:p>
          <a:p>
            <a:pPr marL="0" indent="0">
              <a:buNone/>
            </a:pPr>
            <a:endParaRPr lang="tr-TR" dirty="0"/>
          </a:p>
        </p:txBody>
      </p:sp>
      <p:sp>
        <p:nvSpPr>
          <p:cNvPr id="4" name="Veri Yer Tutucusu 3"/>
          <p:cNvSpPr>
            <a:spLocks noGrp="1"/>
          </p:cNvSpPr>
          <p:nvPr>
            <p:ph type="dt" sz="half" idx="10"/>
          </p:nvPr>
        </p:nvSpPr>
        <p:spPr/>
        <p:txBody>
          <a:bodyPr/>
          <a:lstStyle/>
          <a:p>
            <a:fld id="{4D5F0F3E-AD1E-43EA-923B-F9C1876FEE69}"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534474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i="1" dirty="0" smtClean="0">
                <a:solidFill>
                  <a:srgbClr val="FF0000"/>
                </a:solidFill>
              </a:rPr>
              <a:t>DENEYSEL ARAŞTIRMA PROJESİ:</a:t>
            </a:r>
            <a:endParaRPr lang="tr-TR" sz="4000" dirty="0">
              <a:solidFill>
                <a:srgbClr val="FF0000"/>
              </a:solidFill>
            </a:endParaRPr>
          </a:p>
        </p:txBody>
      </p:sp>
      <p:sp>
        <p:nvSpPr>
          <p:cNvPr id="3" name="İçerik Yer Tutucusu 2"/>
          <p:cNvSpPr>
            <a:spLocks noGrp="1"/>
          </p:cNvSpPr>
          <p:nvPr>
            <p:ph idx="1"/>
          </p:nvPr>
        </p:nvSpPr>
        <p:spPr/>
        <p:txBody>
          <a:bodyPr/>
          <a:lstStyle/>
          <a:p>
            <a:r>
              <a:rPr lang="tr-TR" dirty="0" smtClean="0">
                <a:latin typeface="Times New Roman" pitchFamily="18" charset="0"/>
                <a:cs typeface="Times New Roman" pitchFamily="18" charset="0"/>
              </a:rPr>
              <a:t>Yeni </a:t>
            </a:r>
            <a:r>
              <a:rPr lang="tr-TR" dirty="0">
                <a:latin typeface="Times New Roman" pitchFamily="18" charset="0"/>
                <a:cs typeface="Times New Roman" pitchFamily="18" charset="0"/>
              </a:rPr>
              <a:t>fikirler/</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bilgiler üretilmesi</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veya problemlerin</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çözümlenmesi veya</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var olan uygulamalara kolaylık, verimlilik getirmesi için, </a:t>
            </a:r>
            <a:r>
              <a:rPr lang="tr-TR" i="1" dirty="0">
                <a:latin typeface="Times New Roman" pitchFamily="18" charset="0"/>
                <a:cs typeface="Times New Roman" pitchFamily="18" charset="0"/>
              </a:rPr>
              <a:t>bilimsel ve teknolojik esaslara uygun</a:t>
            </a:r>
            <a:r>
              <a:rPr lang="tr-TR" dirty="0">
                <a:latin typeface="Times New Roman" pitchFamily="18" charset="0"/>
                <a:cs typeface="Times New Roman" pitchFamily="18" charset="0"/>
              </a:rPr>
              <a:t> olarak, fikri ve teorisi üzerine deneysel bazda gerçekleştirilen çalışmalar.</a:t>
            </a:r>
          </a:p>
          <a:p>
            <a:endParaRPr lang="tr-TR" dirty="0"/>
          </a:p>
        </p:txBody>
      </p:sp>
      <p:sp>
        <p:nvSpPr>
          <p:cNvPr id="4" name="Veri Yer Tutucusu 3"/>
          <p:cNvSpPr>
            <a:spLocks noGrp="1"/>
          </p:cNvSpPr>
          <p:nvPr>
            <p:ph type="dt" sz="half" idx="10"/>
          </p:nvPr>
        </p:nvSpPr>
        <p:spPr/>
        <p:txBody>
          <a:bodyPr/>
          <a:lstStyle/>
          <a:p>
            <a:fld id="{7D0EB006-88E4-4755-926E-792100B54135}"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864533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i="1" dirty="0" smtClean="0">
                <a:solidFill>
                  <a:srgbClr val="FF0000"/>
                </a:solidFill>
              </a:rPr>
              <a:t>GELİŞTİRME PROJELERİ:</a:t>
            </a:r>
            <a:endParaRPr lang="tr-TR" sz="4000" dirty="0">
              <a:solidFill>
                <a:srgbClr val="FF0000"/>
              </a:solidFill>
            </a:endParaRPr>
          </a:p>
        </p:txBody>
      </p:sp>
      <p:sp>
        <p:nvSpPr>
          <p:cNvPr id="3" name="İçerik Yer Tutucusu 2"/>
          <p:cNvSpPr>
            <a:spLocks noGrp="1"/>
          </p:cNvSpPr>
          <p:nvPr>
            <p:ph idx="1"/>
          </p:nvPr>
        </p:nvSpPr>
        <p:spPr>
          <a:xfrm>
            <a:off x="467544" y="1124744"/>
            <a:ext cx="8229600" cy="5112568"/>
          </a:xfrm>
        </p:spPr>
        <p:txBody>
          <a:bodyPr>
            <a:normAutofit fontScale="70000" lnSpcReduction="20000"/>
          </a:bodyPr>
          <a:lstStyle/>
          <a:p>
            <a:r>
              <a:rPr lang="tr-TR" sz="3400" dirty="0" smtClean="0">
                <a:latin typeface="Times New Roman" pitchFamily="18" charset="0"/>
                <a:cs typeface="Times New Roman" pitchFamily="18" charset="0"/>
              </a:rPr>
              <a:t>Yeni </a:t>
            </a:r>
            <a:r>
              <a:rPr lang="tr-TR" sz="3400" dirty="0">
                <a:latin typeface="Times New Roman" pitchFamily="18" charset="0"/>
                <a:cs typeface="Times New Roman" pitchFamily="18" charset="0"/>
              </a:rPr>
              <a:t>bir fikrin veya araştırma sonuçlarının, faydalı araç/ gereç, yöntem, hizmet,</a:t>
            </a:r>
            <a:r>
              <a:rPr lang="tr-TR" sz="3400" i="1" dirty="0">
                <a:latin typeface="Times New Roman" pitchFamily="18" charset="0"/>
                <a:cs typeface="Times New Roman" pitchFamily="18" charset="0"/>
              </a:rPr>
              <a:t> </a:t>
            </a:r>
            <a:r>
              <a:rPr lang="tr-TR" sz="3400" dirty="0">
                <a:latin typeface="Times New Roman" pitchFamily="18" charset="0"/>
                <a:cs typeface="Times New Roman" pitchFamily="18" charset="0"/>
              </a:rPr>
              <a:t>ürün, sistem ve üretim tekniklerine dönüştürülmesine yönelik çalışmalar. Mevcutların daha da iyileştirilmesi, problemlerin çözülmesi, kolaylık, verimlilik sağlanması, bilinen bir fikrin veya araştırma sonucunun yeni yöntemler ve uygulama alanlarına uyarlanmasına yönelik çalışmalar da bu kapsama dahildir</a:t>
            </a:r>
            <a:r>
              <a:rPr lang="tr-TR" sz="3400" dirty="0" smtClean="0">
                <a:latin typeface="Times New Roman" pitchFamily="18" charset="0"/>
                <a:cs typeface="Times New Roman" pitchFamily="18" charset="0"/>
              </a:rPr>
              <a:t>.</a:t>
            </a:r>
          </a:p>
          <a:p>
            <a:pPr marL="0" indent="0">
              <a:buNone/>
            </a:pPr>
            <a:endParaRPr lang="tr-TR" sz="3400" dirty="0">
              <a:latin typeface="Times New Roman" pitchFamily="18" charset="0"/>
              <a:cs typeface="Times New Roman" pitchFamily="18" charset="0"/>
            </a:endParaRPr>
          </a:p>
          <a:p>
            <a:r>
              <a:rPr lang="tr-TR" sz="3400" dirty="0">
                <a:latin typeface="Times New Roman" pitchFamily="18" charset="0"/>
                <a:cs typeface="Times New Roman" pitchFamily="18" charset="0"/>
              </a:rPr>
              <a:t>Yarışmaya katılacak projelerin; özgün, yenilikçi fikirlerle oluşturulmuş veya bir sorunun çözümü amaçlarını taşıması önemlidir. Özgünlükten kastedilen, sunulan projenin ya yeni bir fikre sahip olması, ya daha önce hiç çözülmemiş bir problemi çözmesi ya da daha önce çözülmüş problemlere daha farklı ve etkin çözümler getirmesidir. Fikirler ve çözümler kapsamlı olabileceği gibi, basit fakat ilginç, pratik çözümlere de yönelik olabilir.</a:t>
            </a:r>
          </a:p>
          <a:p>
            <a:pPr marL="0" indent="0">
              <a:buNone/>
            </a:pPr>
            <a:endParaRPr lang="tr-TR" dirty="0"/>
          </a:p>
        </p:txBody>
      </p:sp>
      <p:sp>
        <p:nvSpPr>
          <p:cNvPr id="4" name="Veri Yer Tutucusu 3"/>
          <p:cNvSpPr>
            <a:spLocks noGrp="1"/>
          </p:cNvSpPr>
          <p:nvPr>
            <p:ph type="dt" sz="half" idx="10"/>
          </p:nvPr>
        </p:nvSpPr>
        <p:spPr/>
        <p:txBody>
          <a:bodyPr/>
          <a:lstStyle/>
          <a:p>
            <a:fld id="{830141D8-C92F-4472-A13B-6E1AC99F200B}"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710623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u="sng" dirty="0" smtClean="0"/>
              <a:t/>
            </a:r>
            <a:br>
              <a:rPr lang="tr-TR" b="1" u="sng" dirty="0" smtClean="0"/>
            </a:br>
            <a:r>
              <a:rPr lang="tr-TR" b="1" u="sng" dirty="0"/>
              <a:t/>
            </a:r>
            <a:br>
              <a:rPr lang="tr-TR" b="1" u="sng" dirty="0"/>
            </a:br>
            <a:r>
              <a:rPr lang="tr-TR" b="1" dirty="0" smtClean="0">
                <a:solidFill>
                  <a:schemeClr val="tx2"/>
                </a:solidFill>
              </a:rPr>
              <a:t>YARIŞMADAN </a:t>
            </a:r>
            <a:r>
              <a:rPr lang="tr-TR" b="1" dirty="0">
                <a:solidFill>
                  <a:schemeClr val="tx2"/>
                </a:solidFill>
              </a:rPr>
              <a:t>BEKLENEN SONUÇLAR</a:t>
            </a:r>
            <a:r>
              <a:rPr lang="tr-TR" dirty="0"/>
              <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a:latin typeface="Times New Roman" pitchFamily="18" charset="0"/>
                <a:cs typeface="Times New Roman" pitchFamily="18" charset="0"/>
              </a:rPr>
              <a:t>Şırnak </a:t>
            </a:r>
            <a:r>
              <a:rPr lang="tr-TR" dirty="0" smtClean="0">
                <a:latin typeface="Times New Roman" pitchFamily="18" charset="0"/>
                <a:cs typeface="Times New Roman" pitchFamily="18" charset="0"/>
              </a:rPr>
              <a:t>ili ve </a:t>
            </a:r>
            <a:r>
              <a:rPr lang="tr-TR" dirty="0">
                <a:latin typeface="Times New Roman" pitchFamily="18" charset="0"/>
                <a:cs typeface="Times New Roman" pitchFamily="18" charset="0"/>
              </a:rPr>
              <a:t>ilçesi genelinde bilimsel amaçlı yapılan etkinliklere olan ilgi ve katılımın artması, bu tarz etkinliklerin yaygınlaştırılması, çocuklarımızın ve gençlerimizin proje geliştirmeyle ilgili farkındalık-bilgi-deneyim kazanması ve bilimsel alanda düşünme becerileri gelişmiş bireyler yetiştirilmesine katkı sağlanmasıdır.</a:t>
            </a:r>
          </a:p>
          <a:p>
            <a:pPr marL="0" indent="0">
              <a:buNone/>
            </a:pPr>
            <a:endParaRPr lang="tr-TR" dirty="0"/>
          </a:p>
          <a:p>
            <a:endParaRPr lang="tr-TR" dirty="0"/>
          </a:p>
        </p:txBody>
      </p:sp>
      <p:sp>
        <p:nvSpPr>
          <p:cNvPr id="4" name="Veri Yer Tutucusu 3"/>
          <p:cNvSpPr>
            <a:spLocks noGrp="1"/>
          </p:cNvSpPr>
          <p:nvPr>
            <p:ph type="dt" sz="half" idx="10"/>
          </p:nvPr>
        </p:nvSpPr>
        <p:spPr/>
        <p:txBody>
          <a:bodyPr/>
          <a:lstStyle/>
          <a:p>
            <a:fld id="{E69D9F5A-F00C-47DF-8B5E-FF5E0AB756A6}"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513961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 </a:t>
            </a:r>
            <a:r>
              <a:rPr lang="tr-TR" dirty="0"/>
              <a:t/>
            </a:r>
            <a:br>
              <a:rPr lang="tr-TR" dirty="0"/>
            </a:br>
            <a:r>
              <a:rPr lang="tr-TR" b="1" dirty="0">
                <a:solidFill>
                  <a:schemeClr val="accent3">
                    <a:lumMod val="50000"/>
                  </a:schemeClr>
                </a:solidFill>
              </a:rPr>
              <a:t>YARIŞMA TAKVİMİ </a:t>
            </a:r>
            <a:r>
              <a:rPr lang="tr-TR" dirty="0"/>
              <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78151072"/>
              </p:ext>
            </p:extLst>
          </p:nvPr>
        </p:nvGraphicFramePr>
        <p:xfrm>
          <a:off x="251520" y="1484784"/>
          <a:ext cx="8496944" cy="4705154"/>
        </p:xfrm>
        <a:graphic>
          <a:graphicData uri="http://schemas.openxmlformats.org/drawingml/2006/table">
            <a:tbl>
              <a:tblPr firstRow="1" firstCol="1" bandRow="1">
                <a:tableStyleId>{5C22544A-7EE6-4342-B048-85BDC9FD1C3A}</a:tableStyleId>
              </a:tblPr>
              <a:tblGrid>
                <a:gridCol w="4209850"/>
                <a:gridCol w="4287094"/>
              </a:tblGrid>
              <a:tr h="1061370">
                <a:tc>
                  <a:txBody>
                    <a:bodyPr/>
                    <a:lstStyle/>
                    <a:p>
                      <a:pPr>
                        <a:spcAft>
                          <a:spcPts val="0"/>
                        </a:spcAft>
                      </a:pPr>
                      <a:r>
                        <a:rPr lang="tr-TR" sz="4000" dirty="0">
                          <a:solidFill>
                            <a:srgbClr val="FF0000"/>
                          </a:solidFill>
                          <a:effectLst/>
                        </a:rPr>
                        <a:t>Başvuru Tarihleri</a:t>
                      </a:r>
                      <a:endParaRPr lang="tr-TR" sz="4000" dirty="0">
                        <a:solidFill>
                          <a:srgbClr val="FF0000"/>
                        </a:solidFill>
                        <a:effectLst/>
                        <a:latin typeface="Calibri"/>
                        <a:ea typeface="Calibri"/>
                        <a:cs typeface="Times New Roman"/>
                      </a:endParaRPr>
                    </a:p>
                  </a:txBody>
                  <a:tcPr marL="68580" marR="68580" marT="0" marB="0"/>
                </a:tc>
                <a:tc>
                  <a:txBody>
                    <a:bodyPr/>
                    <a:lstStyle/>
                    <a:p>
                      <a:pPr>
                        <a:spcAft>
                          <a:spcPts val="0"/>
                        </a:spcAft>
                      </a:pPr>
                      <a:r>
                        <a:rPr lang="tr-TR" sz="4000" dirty="0" smtClean="0">
                          <a:solidFill>
                            <a:srgbClr val="FF0000"/>
                          </a:solidFill>
                          <a:effectLst/>
                        </a:rPr>
                        <a:t>20.02.2019 –21.04.2019</a:t>
                      </a:r>
                      <a:endParaRPr lang="tr-TR" sz="4000" dirty="0">
                        <a:solidFill>
                          <a:srgbClr val="FF0000"/>
                        </a:solidFill>
                        <a:effectLst/>
                        <a:latin typeface="Calibri"/>
                        <a:ea typeface="Calibri"/>
                        <a:cs typeface="Times New Roman"/>
                      </a:endParaRPr>
                    </a:p>
                  </a:txBody>
                  <a:tcPr marL="68580" marR="68580" marT="0" marB="0"/>
                </a:tc>
              </a:tr>
              <a:tr h="1208380">
                <a:tc>
                  <a:txBody>
                    <a:bodyPr/>
                    <a:lstStyle/>
                    <a:p>
                      <a:pPr>
                        <a:spcAft>
                          <a:spcPts val="0"/>
                        </a:spcAft>
                      </a:pPr>
                      <a:r>
                        <a:rPr lang="tr-TR" sz="4000" dirty="0">
                          <a:solidFill>
                            <a:schemeClr val="tx1"/>
                          </a:solidFill>
                          <a:effectLst/>
                        </a:rPr>
                        <a:t>Finalistlerin Açıklanması</a:t>
                      </a:r>
                      <a:endParaRPr lang="tr-TR" sz="4000" dirty="0">
                        <a:solidFill>
                          <a:schemeClr val="tx1"/>
                        </a:solidFill>
                        <a:effectLst/>
                        <a:latin typeface="Calibri"/>
                        <a:ea typeface="Calibri"/>
                        <a:cs typeface="Times New Roman"/>
                      </a:endParaRPr>
                    </a:p>
                  </a:txBody>
                  <a:tcPr marL="68580" marR="68580" marT="0" marB="0"/>
                </a:tc>
                <a:tc>
                  <a:txBody>
                    <a:bodyPr/>
                    <a:lstStyle/>
                    <a:p>
                      <a:pPr>
                        <a:spcAft>
                          <a:spcPts val="0"/>
                        </a:spcAft>
                      </a:pPr>
                      <a:r>
                        <a:rPr lang="tr-TR" sz="4000" dirty="0" smtClean="0">
                          <a:effectLst/>
                        </a:rPr>
                        <a:t>26.04.2019</a:t>
                      </a:r>
                      <a:endParaRPr lang="tr-TR" sz="4000" dirty="0">
                        <a:effectLst/>
                        <a:latin typeface="Calibri"/>
                        <a:ea typeface="Calibri"/>
                        <a:cs typeface="Times New Roman"/>
                      </a:endParaRPr>
                    </a:p>
                  </a:txBody>
                  <a:tcPr marL="68580" marR="68580" marT="0" marB="0"/>
                </a:tc>
              </a:tr>
              <a:tr h="1133377">
                <a:tc>
                  <a:txBody>
                    <a:bodyPr/>
                    <a:lstStyle/>
                    <a:p>
                      <a:pPr>
                        <a:spcAft>
                          <a:spcPts val="0"/>
                        </a:spcAft>
                      </a:pPr>
                      <a:r>
                        <a:rPr lang="tr-TR" sz="4000" dirty="0">
                          <a:solidFill>
                            <a:srgbClr val="FF0000"/>
                          </a:solidFill>
                          <a:effectLst/>
                        </a:rPr>
                        <a:t>Sergi Tarihi</a:t>
                      </a:r>
                      <a:endParaRPr lang="tr-TR" sz="4000" dirty="0">
                        <a:solidFill>
                          <a:srgbClr val="FF0000"/>
                        </a:solidFill>
                        <a:effectLst/>
                        <a:latin typeface="Calibri"/>
                        <a:ea typeface="Calibri"/>
                        <a:cs typeface="Times New Roman"/>
                      </a:endParaRPr>
                    </a:p>
                  </a:txBody>
                  <a:tcPr marL="68580" marR="68580" marT="0" marB="0"/>
                </a:tc>
                <a:tc>
                  <a:txBody>
                    <a:bodyPr/>
                    <a:lstStyle/>
                    <a:p>
                      <a:pPr>
                        <a:spcAft>
                          <a:spcPts val="0"/>
                        </a:spcAft>
                      </a:pPr>
                      <a:r>
                        <a:rPr lang="tr-TR" sz="4000" dirty="0">
                          <a:solidFill>
                            <a:srgbClr val="FF0000"/>
                          </a:solidFill>
                          <a:effectLst/>
                        </a:rPr>
                        <a:t>29.04.2019</a:t>
                      </a:r>
                      <a:endParaRPr lang="tr-TR" sz="4000" dirty="0">
                        <a:solidFill>
                          <a:srgbClr val="FF0000"/>
                        </a:solidFill>
                        <a:effectLst/>
                        <a:latin typeface="Calibri"/>
                        <a:ea typeface="Calibri"/>
                        <a:cs typeface="Times New Roman"/>
                      </a:endParaRPr>
                    </a:p>
                  </a:txBody>
                  <a:tcPr marL="68580" marR="68580" marT="0" marB="0"/>
                </a:tc>
              </a:tr>
              <a:tr h="1133377">
                <a:tc>
                  <a:txBody>
                    <a:bodyPr/>
                    <a:lstStyle/>
                    <a:p>
                      <a:pPr>
                        <a:spcAft>
                          <a:spcPts val="0"/>
                        </a:spcAft>
                      </a:pPr>
                      <a:r>
                        <a:rPr lang="tr-TR" sz="4000" dirty="0">
                          <a:solidFill>
                            <a:schemeClr val="tx1"/>
                          </a:solidFill>
                          <a:effectLst/>
                        </a:rPr>
                        <a:t>Ödül Töreni</a:t>
                      </a:r>
                      <a:endParaRPr lang="tr-TR" sz="4000" dirty="0">
                        <a:solidFill>
                          <a:schemeClr val="tx1"/>
                        </a:solidFill>
                        <a:effectLst/>
                        <a:latin typeface="Calibri"/>
                        <a:ea typeface="Calibri"/>
                        <a:cs typeface="Times New Roman"/>
                      </a:endParaRPr>
                    </a:p>
                  </a:txBody>
                  <a:tcPr marL="68580" marR="68580" marT="0" marB="0"/>
                </a:tc>
                <a:tc>
                  <a:txBody>
                    <a:bodyPr/>
                    <a:lstStyle/>
                    <a:p>
                      <a:pPr>
                        <a:spcAft>
                          <a:spcPts val="0"/>
                        </a:spcAft>
                      </a:pPr>
                      <a:r>
                        <a:rPr lang="tr-TR" sz="4000" dirty="0">
                          <a:effectLst/>
                        </a:rPr>
                        <a:t>30.04.2019</a:t>
                      </a:r>
                      <a:endParaRPr lang="tr-TR" sz="4000" dirty="0">
                        <a:effectLst/>
                        <a:latin typeface="Calibri"/>
                        <a:ea typeface="Calibri"/>
                        <a:cs typeface="Times New Roman"/>
                      </a:endParaRPr>
                    </a:p>
                  </a:txBody>
                  <a:tcPr marL="68580" marR="68580" marT="0" marB="0"/>
                </a:tc>
              </a:tr>
            </a:tbl>
          </a:graphicData>
        </a:graphic>
      </p:graphicFrame>
      <p:sp>
        <p:nvSpPr>
          <p:cNvPr id="3" name="Veri Yer Tutucusu 2"/>
          <p:cNvSpPr>
            <a:spLocks noGrp="1"/>
          </p:cNvSpPr>
          <p:nvPr>
            <p:ph type="dt" sz="half" idx="10"/>
          </p:nvPr>
        </p:nvSpPr>
        <p:spPr/>
        <p:txBody>
          <a:bodyPr/>
          <a:lstStyle/>
          <a:p>
            <a:fld id="{7BAC98B6-627F-494E-9173-63090B3F8708}"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935279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1215" y="274642"/>
            <a:ext cx="8229600" cy="706086"/>
          </a:xfrm>
        </p:spPr>
        <p:txBody>
          <a:bodyPr>
            <a:normAutofit fontScale="90000"/>
          </a:bodyPr>
          <a:lstStyle/>
          <a:p>
            <a:r>
              <a:rPr lang="tr-TR" b="1" dirty="0" smtClean="0"/>
              <a:t/>
            </a:r>
            <a:br>
              <a:rPr lang="tr-TR" b="1" dirty="0" smtClean="0"/>
            </a:br>
            <a:r>
              <a:rPr lang="tr-TR" b="1" dirty="0" smtClean="0">
                <a:solidFill>
                  <a:schemeClr val="accent6">
                    <a:lumMod val="75000"/>
                  </a:schemeClr>
                </a:solidFill>
              </a:rPr>
              <a:t>ÖDÜLLER</a:t>
            </a:r>
            <a:r>
              <a:rPr lang="tr-TR" b="1" dirty="0">
                <a:solidFill>
                  <a:schemeClr val="accent6">
                    <a:lumMod val="75000"/>
                  </a:schemeClr>
                </a:solidFill>
              </a:rPr>
              <a:t> </a:t>
            </a:r>
            <a:r>
              <a:rPr lang="tr-TR" dirty="0"/>
              <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74079511"/>
              </p:ext>
            </p:extLst>
          </p:nvPr>
        </p:nvGraphicFramePr>
        <p:xfrm>
          <a:off x="0" y="1196752"/>
          <a:ext cx="9036496" cy="5386740"/>
        </p:xfrm>
        <a:graphic>
          <a:graphicData uri="http://schemas.openxmlformats.org/drawingml/2006/table">
            <a:tbl>
              <a:tblPr firstRow="1" firstCol="1" bandRow="1">
                <a:tableStyleId>{5C22544A-7EE6-4342-B048-85BDC9FD1C3A}</a:tableStyleId>
              </a:tblPr>
              <a:tblGrid>
                <a:gridCol w="3815409"/>
                <a:gridCol w="1726019"/>
                <a:gridCol w="1793911"/>
                <a:gridCol w="1701157"/>
              </a:tblGrid>
              <a:tr h="1018297">
                <a:tc>
                  <a:txBody>
                    <a:bodyPr/>
                    <a:lstStyle/>
                    <a:p>
                      <a:pPr>
                        <a:spcAft>
                          <a:spcPts val="0"/>
                        </a:spcAft>
                      </a:pPr>
                      <a:r>
                        <a:rPr lang="tr-TR" sz="2400" dirty="0">
                          <a:effectLst/>
                        </a:rPr>
                        <a:t>ÖDÜL(ORTAOKUL/LİSE )</a:t>
                      </a:r>
                      <a:endParaRPr lang="tr-TR" sz="2400" dirty="0">
                        <a:effectLst/>
                        <a:latin typeface="Calibri"/>
                        <a:ea typeface="Calibri"/>
                        <a:cs typeface="Times New Roman"/>
                      </a:endParaRPr>
                    </a:p>
                  </a:txBody>
                  <a:tcPr marL="68580" marR="68580" marT="0" marB="0"/>
                </a:tc>
                <a:tc>
                  <a:txBody>
                    <a:bodyPr/>
                    <a:lstStyle/>
                    <a:p>
                      <a:pPr algn="ctr">
                        <a:spcAft>
                          <a:spcPts val="0"/>
                        </a:spcAft>
                      </a:pPr>
                      <a:r>
                        <a:rPr lang="tr-TR" sz="2400">
                          <a:effectLst/>
                        </a:rPr>
                        <a:t>1.</a:t>
                      </a:r>
                      <a:endParaRPr lang="tr-TR" sz="2400">
                        <a:effectLst/>
                        <a:latin typeface="Calibri"/>
                        <a:ea typeface="Calibri"/>
                        <a:cs typeface="Times New Roman"/>
                      </a:endParaRPr>
                    </a:p>
                  </a:txBody>
                  <a:tcPr marL="68580" marR="68580" marT="0" marB="0"/>
                </a:tc>
                <a:tc>
                  <a:txBody>
                    <a:bodyPr/>
                    <a:lstStyle/>
                    <a:p>
                      <a:pPr algn="ctr">
                        <a:spcAft>
                          <a:spcPts val="0"/>
                        </a:spcAft>
                      </a:pPr>
                      <a:r>
                        <a:rPr lang="tr-TR" sz="2400">
                          <a:effectLst/>
                        </a:rPr>
                        <a:t>2.</a:t>
                      </a:r>
                      <a:endParaRPr lang="tr-TR" sz="2400">
                        <a:effectLst/>
                        <a:latin typeface="Calibri"/>
                        <a:ea typeface="Calibri"/>
                        <a:cs typeface="Times New Roman"/>
                      </a:endParaRPr>
                    </a:p>
                  </a:txBody>
                  <a:tcPr marL="68580" marR="68580" marT="0" marB="0"/>
                </a:tc>
                <a:tc>
                  <a:txBody>
                    <a:bodyPr/>
                    <a:lstStyle/>
                    <a:p>
                      <a:pPr algn="ctr">
                        <a:spcAft>
                          <a:spcPts val="0"/>
                        </a:spcAft>
                      </a:pPr>
                      <a:r>
                        <a:rPr lang="tr-TR" sz="2400">
                          <a:effectLst/>
                        </a:rPr>
                        <a:t>3.</a:t>
                      </a:r>
                      <a:endParaRPr lang="tr-TR" sz="2400">
                        <a:effectLst/>
                        <a:latin typeface="Calibri"/>
                        <a:ea typeface="Calibri"/>
                        <a:cs typeface="Times New Roman"/>
                      </a:endParaRPr>
                    </a:p>
                  </a:txBody>
                  <a:tcPr marL="68580" marR="68580" marT="0" marB="0"/>
                </a:tc>
              </a:tr>
              <a:tr h="1064886">
                <a:tc>
                  <a:txBody>
                    <a:bodyPr/>
                    <a:lstStyle/>
                    <a:p>
                      <a:pPr>
                        <a:spcAft>
                          <a:spcPts val="0"/>
                        </a:spcAft>
                      </a:pPr>
                      <a:r>
                        <a:rPr lang="tr-TR" sz="2400" dirty="0">
                          <a:solidFill>
                            <a:srgbClr val="FF0000"/>
                          </a:solidFill>
                          <a:effectLst/>
                        </a:rPr>
                        <a:t>LİSELER ( ÖĞRENCİ )</a:t>
                      </a:r>
                      <a:endParaRPr lang="tr-TR" sz="2400" dirty="0">
                        <a:solidFill>
                          <a:srgbClr val="FF000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rgbClr val="FF0000"/>
                          </a:solidFill>
                          <a:effectLst/>
                        </a:rPr>
                        <a:t>2500 TL</a:t>
                      </a:r>
                      <a:endParaRPr lang="tr-TR" sz="2400" dirty="0">
                        <a:solidFill>
                          <a:srgbClr val="FF000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rgbClr val="FF0000"/>
                          </a:solidFill>
                          <a:effectLst/>
                        </a:rPr>
                        <a:t>2000 TL</a:t>
                      </a:r>
                      <a:endParaRPr lang="tr-TR" sz="2400" dirty="0">
                        <a:solidFill>
                          <a:srgbClr val="FF000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rgbClr val="FF0000"/>
                          </a:solidFill>
                          <a:effectLst/>
                        </a:rPr>
                        <a:t>1500TL</a:t>
                      </a:r>
                      <a:endParaRPr lang="tr-TR" sz="2400" dirty="0">
                        <a:solidFill>
                          <a:srgbClr val="FF0000"/>
                        </a:solidFill>
                        <a:effectLst/>
                        <a:latin typeface="Calibri"/>
                        <a:ea typeface="Calibri"/>
                        <a:cs typeface="Times New Roman"/>
                      </a:endParaRPr>
                    </a:p>
                  </a:txBody>
                  <a:tcPr marL="68580" marR="68580" marT="0" marB="0"/>
                </a:tc>
              </a:tr>
              <a:tr h="1080607">
                <a:tc>
                  <a:txBody>
                    <a:bodyPr/>
                    <a:lstStyle/>
                    <a:p>
                      <a:pPr>
                        <a:spcAft>
                          <a:spcPts val="0"/>
                        </a:spcAft>
                      </a:pPr>
                      <a:r>
                        <a:rPr lang="tr-TR" sz="2400" dirty="0">
                          <a:solidFill>
                            <a:srgbClr val="FFFF00"/>
                          </a:solidFill>
                          <a:effectLst/>
                        </a:rPr>
                        <a:t>KORDİNATÖR ( ÖĞRETMEN )</a:t>
                      </a:r>
                      <a:endParaRPr lang="tr-TR" sz="2400" dirty="0">
                        <a:solidFill>
                          <a:srgbClr val="FFFF0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chemeClr val="tx1"/>
                          </a:solidFill>
                          <a:effectLst/>
                        </a:rPr>
                        <a:t>1500 TL</a:t>
                      </a:r>
                      <a:endParaRPr lang="tr-TR" sz="2400" dirty="0">
                        <a:solidFill>
                          <a:schemeClr val="tx1"/>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chemeClr val="tx1"/>
                          </a:solidFill>
                          <a:effectLst/>
                        </a:rPr>
                        <a:t>1000 TL</a:t>
                      </a:r>
                      <a:endParaRPr lang="tr-TR" sz="2400" dirty="0">
                        <a:solidFill>
                          <a:schemeClr val="tx1"/>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chemeClr val="tx1"/>
                          </a:solidFill>
                          <a:effectLst/>
                        </a:rPr>
                        <a:t>750 TL</a:t>
                      </a:r>
                      <a:endParaRPr lang="tr-TR" sz="2400" dirty="0">
                        <a:solidFill>
                          <a:schemeClr val="tx1"/>
                        </a:solidFill>
                        <a:effectLst/>
                        <a:latin typeface="Calibri"/>
                        <a:ea typeface="Calibri"/>
                        <a:cs typeface="Times New Roman"/>
                      </a:endParaRPr>
                    </a:p>
                  </a:txBody>
                  <a:tcPr marL="68580" marR="68580" marT="0" marB="0"/>
                </a:tc>
              </a:tr>
              <a:tr h="1064886">
                <a:tc>
                  <a:txBody>
                    <a:bodyPr/>
                    <a:lstStyle/>
                    <a:p>
                      <a:pPr>
                        <a:spcAft>
                          <a:spcPts val="0"/>
                        </a:spcAft>
                      </a:pPr>
                      <a:r>
                        <a:rPr lang="tr-TR" sz="2400" dirty="0">
                          <a:solidFill>
                            <a:srgbClr val="00B050"/>
                          </a:solidFill>
                          <a:effectLst/>
                        </a:rPr>
                        <a:t>ORTAOKULLAR ( ÖĞRENCİ )</a:t>
                      </a:r>
                      <a:endParaRPr lang="tr-TR" sz="2400" dirty="0">
                        <a:solidFill>
                          <a:srgbClr val="00B05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rgbClr val="FF0000"/>
                          </a:solidFill>
                          <a:effectLst/>
                        </a:rPr>
                        <a:t>2500 TL</a:t>
                      </a:r>
                      <a:endParaRPr lang="tr-TR" sz="2400" dirty="0">
                        <a:solidFill>
                          <a:srgbClr val="FF000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rgbClr val="FF0000"/>
                          </a:solidFill>
                          <a:effectLst/>
                        </a:rPr>
                        <a:t>2000 TL</a:t>
                      </a:r>
                      <a:endParaRPr lang="tr-TR" sz="2400" dirty="0">
                        <a:solidFill>
                          <a:srgbClr val="FF0000"/>
                        </a:solidFill>
                        <a:effectLst/>
                        <a:latin typeface="Calibri"/>
                        <a:ea typeface="Calibri"/>
                        <a:cs typeface="Times New Roman"/>
                      </a:endParaRPr>
                    </a:p>
                  </a:txBody>
                  <a:tcPr marL="68580" marR="68580" marT="0" marB="0"/>
                </a:tc>
                <a:tc>
                  <a:txBody>
                    <a:bodyPr/>
                    <a:lstStyle/>
                    <a:p>
                      <a:pPr algn="ctr">
                        <a:spcAft>
                          <a:spcPts val="0"/>
                        </a:spcAft>
                      </a:pPr>
                      <a:r>
                        <a:rPr lang="tr-TR" sz="2400" dirty="0">
                          <a:solidFill>
                            <a:srgbClr val="FF0000"/>
                          </a:solidFill>
                          <a:effectLst/>
                        </a:rPr>
                        <a:t>1500 TL</a:t>
                      </a:r>
                      <a:endParaRPr lang="tr-TR" sz="2400" dirty="0">
                        <a:solidFill>
                          <a:srgbClr val="FF0000"/>
                        </a:solidFill>
                        <a:effectLst/>
                        <a:latin typeface="Calibri"/>
                        <a:ea typeface="Calibri"/>
                        <a:cs typeface="Times New Roman"/>
                      </a:endParaRPr>
                    </a:p>
                  </a:txBody>
                  <a:tcPr marL="68580" marR="68580" marT="0" marB="0"/>
                </a:tc>
              </a:tr>
              <a:tr h="1158064">
                <a:tc>
                  <a:txBody>
                    <a:bodyPr/>
                    <a:lstStyle/>
                    <a:p>
                      <a:pPr>
                        <a:spcAft>
                          <a:spcPts val="0"/>
                        </a:spcAft>
                      </a:pPr>
                      <a:r>
                        <a:rPr lang="tr-TR" sz="2400" dirty="0">
                          <a:solidFill>
                            <a:schemeClr val="tx1"/>
                          </a:solidFill>
                          <a:effectLst/>
                        </a:rPr>
                        <a:t>KORDİNATÖR ( ÖĞRETMEN)</a:t>
                      </a:r>
                      <a:endParaRPr lang="tr-TR" sz="2400" dirty="0">
                        <a:solidFill>
                          <a:schemeClr val="tx1"/>
                        </a:solidFill>
                        <a:effectLst/>
                        <a:latin typeface="Calibri"/>
                        <a:ea typeface="Calibri"/>
                        <a:cs typeface="Times New Roman"/>
                      </a:endParaRPr>
                    </a:p>
                  </a:txBody>
                  <a:tcPr marL="68580" marR="68580" marT="0" marB="0"/>
                </a:tc>
                <a:tc>
                  <a:txBody>
                    <a:bodyPr/>
                    <a:lstStyle/>
                    <a:p>
                      <a:pPr algn="ctr">
                        <a:spcAft>
                          <a:spcPts val="0"/>
                        </a:spcAft>
                      </a:pPr>
                      <a:r>
                        <a:rPr lang="tr-TR" sz="2400" dirty="0">
                          <a:effectLst/>
                        </a:rPr>
                        <a:t>1500 TL</a:t>
                      </a:r>
                      <a:endParaRPr lang="tr-TR" sz="2400" dirty="0">
                        <a:effectLst/>
                        <a:latin typeface="Calibri"/>
                        <a:ea typeface="Calibri"/>
                        <a:cs typeface="Times New Roman"/>
                      </a:endParaRPr>
                    </a:p>
                  </a:txBody>
                  <a:tcPr marL="68580" marR="68580" marT="0" marB="0"/>
                </a:tc>
                <a:tc>
                  <a:txBody>
                    <a:bodyPr/>
                    <a:lstStyle/>
                    <a:p>
                      <a:pPr algn="ctr">
                        <a:spcAft>
                          <a:spcPts val="0"/>
                        </a:spcAft>
                      </a:pPr>
                      <a:r>
                        <a:rPr lang="tr-TR" sz="2400" dirty="0">
                          <a:effectLst/>
                        </a:rPr>
                        <a:t>1000 TL</a:t>
                      </a:r>
                      <a:endParaRPr lang="tr-TR" sz="2400" dirty="0">
                        <a:effectLst/>
                        <a:latin typeface="Calibri"/>
                        <a:ea typeface="Calibri"/>
                        <a:cs typeface="Times New Roman"/>
                      </a:endParaRPr>
                    </a:p>
                  </a:txBody>
                  <a:tcPr marL="68580" marR="68580" marT="0" marB="0"/>
                </a:tc>
                <a:tc>
                  <a:txBody>
                    <a:bodyPr/>
                    <a:lstStyle/>
                    <a:p>
                      <a:pPr algn="ctr">
                        <a:spcAft>
                          <a:spcPts val="0"/>
                        </a:spcAft>
                      </a:pPr>
                      <a:r>
                        <a:rPr lang="tr-TR" sz="2400" dirty="0">
                          <a:effectLst/>
                        </a:rPr>
                        <a:t>750 TL</a:t>
                      </a:r>
                      <a:endParaRPr lang="tr-TR" sz="2400" dirty="0">
                        <a:effectLst/>
                        <a:latin typeface="Calibri"/>
                        <a:ea typeface="Calibri"/>
                        <a:cs typeface="Times New Roman"/>
                      </a:endParaRPr>
                    </a:p>
                  </a:txBody>
                  <a:tcPr marL="68580" marR="68580" marT="0" marB="0"/>
                </a:tc>
              </a:tr>
            </a:tbl>
          </a:graphicData>
        </a:graphic>
      </p:graphicFrame>
      <p:sp>
        <p:nvSpPr>
          <p:cNvPr id="3" name="Veri Yer Tutucusu 2"/>
          <p:cNvSpPr>
            <a:spLocks noGrp="1"/>
          </p:cNvSpPr>
          <p:nvPr>
            <p:ph type="dt" sz="half" idx="10"/>
          </p:nvPr>
        </p:nvSpPr>
        <p:spPr/>
        <p:txBody>
          <a:bodyPr/>
          <a:lstStyle/>
          <a:p>
            <a:fld id="{8FCC77EB-DC04-4831-8702-89B761B9DCF5}"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783555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87369" y="548680"/>
            <a:ext cx="3347160" cy="5691528"/>
            <a:chOff x="2004" y="1193"/>
            <a:chExt cx="5599" cy="3979"/>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4" y="1193"/>
              <a:ext cx="5309" cy="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reeform 4"/>
            <p:cNvSpPr>
              <a:spLocks/>
            </p:cNvSpPr>
            <p:nvPr/>
          </p:nvSpPr>
          <p:spPr bwMode="auto">
            <a:xfrm>
              <a:off x="2168" y="3111"/>
              <a:ext cx="5271" cy="1844"/>
            </a:xfrm>
            <a:custGeom>
              <a:avLst/>
              <a:gdLst>
                <a:gd name="T0" fmla="+- 0 8035 3038"/>
                <a:gd name="T1" fmla="*/ T0 w 5271"/>
                <a:gd name="T2" fmla="+- 0 2581 2581"/>
                <a:gd name="T3" fmla="*/ 2581 h 2722"/>
                <a:gd name="T4" fmla="+- 0 3307 3038"/>
                <a:gd name="T5" fmla="*/ T4 w 5271"/>
                <a:gd name="T6" fmla="+- 0 2581 2581"/>
                <a:gd name="T7" fmla="*/ 2581 h 2722"/>
                <a:gd name="T8" fmla="+- 0 3236 3038"/>
                <a:gd name="T9" fmla="*/ T8 w 5271"/>
                <a:gd name="T10" fmla="+- 0 2590 2581"/>
                <a:gd name="T11" fmla="*/ 2590 h 2722"/>
                <a:gd name="T12" fmla="+- 0 3171 3038"/>
                <a:gd name="T13" fmla="*/ T12 w 5271"/>
                <a:gd name="T14" fmla="+- 0 2617 2581"/>
                <a:gd name="T15" fmla="*/ 2617 h 2722"/>
                <a:gd name="T16" fmla="+- 0 3117 3038"/>
                <a:gd name="T17" fmla="*/ T16 w 5271"/>
                <a:gd name="T18" fmla="+- 0 2659 2581"/>
                <a:gd name="T19" fmla="*/ 2659 h 2722"/>
                <a:gd name="T20" fmla="+- 0 3075 3038"/>
                <a:gd name="T21" fmla="*/ T20 w 5271"/>
                <a:gd name="T22" fmla="+- 0 2714 2581"/>
                <a:gd name="T23" fmla="*/ 2714 h 2722"/>
                <a:gd name="T24" fmla="+- 0 3048 3038"/>
                <a:gd name="T25" fmla="*/ T24 w 5271"/>
                <a:gd name="T26" fmla="+- 0 2778 2581"/>
                <a:gd name="T27" fmla="*/ 2778 h 2722"/>
                <a:gd name="T28" fmla="+- 0 3038 3038"/>
                <a:gd name="T29" fmla="*/ T28 w 5271"/>
                <a:gd name="T30" fmla="+- 0 2849 2581"/>
                <a:gd name="T31" fmla="*/ 2849 h 2722"/>
                <a:gd name="T32" fmla="+- 0 3038 3038"/>
                <a:gd name="T33" fmla="*/ T32 w 5271"/>
                <a:gd name="T34" fmla="+- 0 5029 2581"/>
                <a:gd name="T35" fmla="*/ 5029 h 2722"/>
                <a:gd name="T36" fmla="+- 0 3048 3038"/>
                <a:gd name="T37" fmla="*/ T36 w 5271"/>
                <a:gd name="T38" fmla="+- 0 5101 2581"/>
                <a:gd name="T39" fmla="*/ 5101 h 2722"/>
                <a:gd name="T40" fmla="+- 0 3075 3038"/>
                <a:gd name="T41" fmla="*/ T40 w 5271"/>
                <a:gd name="T42" fmla="+- 0 5166 2581"/>
                <a:gd name="T43" fmla="*/ 5166 h 2722"/>
                <a:gd name="T44" fmla="+- 0 3117 3038"/>
                <a:gd name="T45" fmla="*/ T44 w 5271"/>
                <a:gd name="T46" fmla="+- 0 5221 2581"/>
                <a:gd name="T47" fmla="*/ 5221 h 2722"/>
                <a:gd name="T48" fmla="+- 0 3171 3038"/>
                <a:gd name="T49" fmla="*/ T48 w 5271"/>
                <a:gd name="T50" fmla="+- 0 5264 2581"/>
                <a:gd name="T51" fmla="*/ 5264 h 2722"/>
                <a:gd name="T52" fmla="+- 0 3236 3038"/>
                <a:gd name="T53" fmla="*/ T52 w 5271"/>
                <a:gd name="T54" fmla="+- 0 5292 2581"/>
                <a:gd name="T55" fmla="*/ 5292 h 2722"/>
                <a:gd name="T56" fmla="+- 0 3307 3038"/>
                <a:gd name="T57" fmla="*/ T56 w 5271"/>
                <a:gd name="T58" fmla="+- 0 5302 2581"/>
                <a:gd name="T59" fmla="*/ 5302 h 2722"/>
                <a:gd name="T60" fmla="+- 0 8035 3038"/>
                <a:gd name="T61" fmla="*/ T60 w 5271"/>
                <a:gd name="T62" fmla="+- 0 5302 2581"/>
                <a:gd name="T63" fmla="*/ 5302 h 2722"/>
                <a:gd name="T64" fmla="+- 0 8107 3038"/>
                <a:gd name="T65" fmla="*/ T64 w 5271"/>
                <a:gd name="T66" fmla="+- 0 5292 2581"/>
                <a:gd name="T67" fmla="*/ 5292 h 2722"/>
                <a:gd name="T68" fmla="+- 0 8172 3038"/>
                <a:gd name="T69" fmla="*/ T68 w 5271"/>
                <a:gd name="T70" fmla="+- 0 5264 2581"/>
                <a:gd name="T71" fmla="*/ 5264 h 2722"/>
                <a:gd name="T72" fmla="+- 0 8228 3038"/>
                <a:gd name="T73" fmla="*/ T72 w 5271"/>
                <a:gd name="T74" fmla="+- 0 5221 2581"/>
                <a:gd name="T75" fmla="*/ 5221 h 2722"/>
                <a:gd name="T76" fmla="+- 0 8271 3038"/>
                <a:gd name="T77" fmla="*/ T76 w 5271"/>
                <a:gd name="T78" fmla="+- 0 5166 2581"/>
                <a:gd name="T79" fmla="*/ 5166 h 2722"/>
                <a:gd name="T80" fmla="+- 0 8299 3038"/>
                <a:gd name="T81" fmla="*/ T80 w 5271"/>
                <a:gd name="T82" fmla="+- 0 5101 2581"/>
                <a:gd name="T83" fmla="*/ 5101 h 2722"/>
                <a:gd name="T84" fmla="+- 0 8309 3038"/>
                <a:gd name="T85" fmla="*/ T84 w 5271"/>
                <a:gd name="T86" fmla="+- 0 5029 2581"/>
                <a:gd name="T87" fmla="*/ 5029 h 2722"/>
                <a:gd name="T88" fmla="+- 0 8309 3038"/>
                <a:gd name="T89" fmla="*/ T88 w 5271"/>
                <a:gd name="T90" fmla="+- 0 2849 2581"/>
                <a:gd name="T91" fmla="*/ 2849 h 2722"/>
                <a:gd name="T92" fmla="+- 0 8299 3038"/>
                <a:gd name="T93" fmla="*/ T92 w 5271"/>
                <a:gd name="T94" fmla="+- 0 2778 2581"/>
                <a:gd name="T95" fmla="*/ 2778 h 2722"/>
                <a:gd name="T96" fmla="+- 0 8271 3038"/>
                <a:gd name="T97" fmla="*/ T96 w 5271"/>
                <a:gd name="T98" fmla="+- 0 2714 2581"/>
                <a:gd name="T99" fmla="*/ 2714 h 2722"/>
                <a:gd name="T100" fmla="+- 0 8228 3038"/>
                <a:gd name="T101" fmla="*/ T100 w 5271"/>
                <a:gd name="T102" fmla="+- 0 2659 2581"/>
                <a:gd name="T103" fmla="*/ 2659 h 2722"/>
                <a:gd name="T104" fmla="+- 0 8172 3038"/>
                <a:gd name="T105" fmla="*/ T104 w 5271"/>
                <a:gd name="T106" fmla="+- 0 2617 2581"/>
                <a:gd name="T107" fmla="*/ 2617 h 2722"/>
                <a:gd name="T108" fmla="+- 0 8107 3038"/>
                <a:gd name="T109" fmla="*/ T108 w 5271"/>
                <a:gd name="T110" fmla="+- 0 2590 2581"/>
                <a:gd name="T111" fmla="*/ 2590 h 2722"/>
                <a:gd name="T112" fmla="+- 0 8035 3038"/>
                <a:gd name="T113" fmla="*/ T112 w 5271"/>
                <a:gd name="T114" fmla="+- 0 2581 2581"/>
                <a:gd name="T115" fmla="*/ 2581 h 272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5271" h="2722">
                  <a:moveTo>
                    <a:pt x="4997" y="0"/>
                  </a:moveTo>
                  <a:lnTo>
                    <a:pt x="269" y="0"/>
                  </a:lnTo>
                  <a:lnTo>
                    <a:pt x="198" y="9"/>
                  </a:lnTo>
                  <a:lnTo>
                    <a:pt x="133" y="36"/>
                  </a:lnTo>
                  <a:lnTo>
                    <a:pt x="79" y="78"/>
                  </a:lnTo>
                  <a:lnTo>
                    <a:pt x="37" y="133"/>
                  </a:lnTo>
                  <a:lnTo>
                    <a:pt x="10" y="197"/>
                  </a:lnTo>
                  <a:lnTo>
                    <a:pt x="0" y="268"/>
                  </a:lnTo>
                  <a:lnTo>
                    <a:pt x="0" y="2448"/>
                  </a:lnTo>
                  <a:lnTo>
                    <a:pt x="10" y="2520"/>
                  </a:lnTo>
                  <a:lnTo>
                    <a:pt x="37" y="2585"/>
                  </a:lnTo>
                  <a:lnTo>
                    <a:pt x="79" y="2640"/>
                  </a:lnTo>
                  <a:lnTo>
                    <a:pt x="133" y="2683"/>
                  </a:lnTo>
                  <a:lnTo>
                    <a:pt x="198" y="2711"/>
                  </a:lnTo>
                  <a:lnTo>
                    <a:pt x="269" y="2721"/>
                  </a:lnTo>
                  <a:lnTo>
                    <a:pt x="4997" y="2721"/>
                  </a:lnTo>
                  <a:lnTo>
                    <a:pt x="5069" y="2711"/>
                  </a:lnTo>
                  <a:lnTo>
                    <a:pt x="5134" y="2683"/>
                  </a:lnTo>
                  <a:lnTo>
                    <a:pt x="5190" y="2640"/>
                  </a:lnTo>
                  <a:lnTo>
                    <a:pt x="5233" y="2585"/>
                  </a:lnTo>
                  <a:lnTo>
                    <a:pt x="5261" y="2520"/>
                  </a:lnTo>
                  <a:lnTo>
                    <a:pt x="5271" y="2448"/>
                  </a:lnTo>
                  <a:lnTo>
                    <a:pt x="5271" y="268"/>
                  </a:lnTo>
                  <a:lnTo>
                    <a:pt x="5261" y="197"/>
                  </a:lnTo>
                  <a:lnTo>
                    <a:pt x="5233" y="133"/>
                  </a:lnTo>
                  <a:lnTo>
                    <a:pt x="5190" y="78"/>
                  </a:lnTo>
                  <a:lnTo>
                    <a:pt x="5134" y="36"/>
                  </a:lnTo>
                  <a:lnTo>
                    <a:pt x="5069" y="9"/>
                  </a:lnTo>
                  <a:lnTo>
                    <a:pt x="499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a:p>
          </p:txBody>
        </p:sp>
        <p:sp>
          <p:nvSpPr>
            <p:cNvPr id="4" name="AutoShape 5"/>
            <p:cNvSpPr>
              <a:spLocks/>
            </p:cNvSpPr>
            <p:nvPr/>
          </p:nvSpPr>
          <p:spPr bwMode="auto">
            <a:xfrm>
              <a:off x="2294" y="3309"/>
              <a:ext cx="5309" cy="1863"/>
            </a:xfrm>
            <a:custGeom>
              <a:avLst/>
              <a:gdLst>
                <a:gd name="T0" fmla="+- 0 3278 3019"/>
                <a:gd name="T1" fmla="*/ T0 w 5309"/>
                <a:gd name="T2" fmla="+- 0 2561 2561"/>
                <a:gd name="T3" fmla="*/ 2561 h 2760"/>
                <a:gd name="T4" fmla="+- 0 3197 3019"/>
                <a:gd name="T5" fmla="*/ T4 w 5309"/>
                <a:gd name="T6" fmla="+- 0 2581 2561"/>
                <a:gd name="T7" fmla="*/ 2581 h 2760"/>
                <a:gd name="T8" fmla="+- 0 3144 3019"/>
                <a:gd name="T9" fmla="*/ T8 w 5309"/>
                <a:gd name="T10" fmla="+- 0 2609 2561"/>
                <a:gd name="T11" fmla="*/ 2609 h 2760"/>
                <a:gd name="T12" fmla="+- 0 3101 3019"/>
                <a:gd name="T13" fmla="*/ T12 w 5309"/>
                <a:gd name="T14" fmla="+- 0 2648 2561"/>
                <a:gd name="T15" fmla="*/ 2648 h 2760"/>
                <a:gd name="T16" fmla="+- 0 3038 3019"/>
                <a:gd name="T17" fmla="*/ T16 w 5309"/>
                <a:gd name="T18" fmla="+- 0 2739 2561"/>
                <a:gd name="T19" fmla="*/ 2739 h 2760"/>
                <a:gd name="T20" fmla="+- 0 3019 3019"/>
                <a:gd name="T21" fmla="*/ T20 w 5309"/>
                <a:gd name="T22" fmla="+- 0 2821 2561"/>
                <a:gd name="T23" fmla="*/ 2821 h 2760"/>
                <a:gd name="T24" fmla="+- 0 3029 3019"/>
                <a:gd name="T25" fmla="*/ T24 w 5309"/>
                <a:gd name="T26" fmla="+- 0 5115 2561"/>
                <a:gd name="T27" fmla="*/ 5115 h 2760"/>
                <a:gd name="T28" fmla="+- 0 3067 3019"/>
                <a:gd name="T29" fmla="*/ T28 w 5309"/>
                <a:gd name="T30" fmla="+- 0 5192 2561"/>
                <a:gd name="T31" fmla="*/ 5192 h 2760"/>
                <a:gd name="T32" fmla="+- 0 3125 3019"/>
                <a:gd name="T33" fmla="*/ T32 w 5309"/>
                <a:gd name="T34" fmla="+- 0 5254 2561"/>
                <a:gd name="T35" fmla="*/ 5254 h 2760"/>
                <a:gd name="T36" fmla="+- 0 3173 3019"/>
                <a:gd name="T37" fmla="*/ T36 w 5309"/>
                <a:gd name="T38" fmla="+- 0 5288 2561"/>
                <a:gd name="T39" fmla="*/ 5288 h 2760"/>
                <a:gd name="T40" fmla="+- 0 3226 3019"/>
                <a:gd name="T41" fmla="*/ T40 w 5309"/>
                <a:gd name="T42" fmla="+- 0 5307 2561"/>
                <a:gd name="T43" fmla="*/ 5307 h 2760"/>
                <a:gd name="T44" fmla="+- 0 3278 3019"/>
                <a:gd name="T45" fmla="*/ T44 w 5309"/>
                <a:gd name="T46" fmla="+- 0 5321 2561"/>
                <a:gd name="T47" fmla="*/ 5321 h 2760"/>
                <a:gd name="T48" fmla="+- 0 8069 3019"/>
                <a:gd name="T49" fmla="*/ T48 w 5309"/>
                <a:gd name="T50" fmla="+- 0 5317 2561"/>
                <a:gd name="T51" fmla="*/ 5317 h 2760"/>
                <a:gd name="T52" fmla="+- 0 8122 3019"/>
                <a:gd name="T53" fmla="*/ T52 w 5309"/>
                <a:gd name="T54" fmla="+- 0 5307 2561"/>
                <a:gd name="T55" fmla="*/ 5307 h 2760"/>
                <a:gd name="T56" fmla="+- 0 8182 3019"/>
                <a:gd name="T57" fmla="*/ T56 w 5309"/>
                <a:gd name="T58" fmla="+- 0 5278 2561"/>
                <a:gd name="T59" fmla="*/ 5278 h 2760"/>
                <a:gd name="T60" fmla="+- 0 3235 3019"/>
                <a:gd name="T61" fmla="*/ T60 w 5309"/>
                <a:gd name="T62" fmla="+- 0 5269 2561"/>
                <a:gd name="T63" fmla="*/ 5269 h 2760"/>
                <a:gd name="T64" fmla="+- 0 3130 3019"/>
                <a:gd name="T65" fmla="*/ T64 w 5309"/>
                <a:gd name="T66" fmla="+- 0 5206 2561"/>
                <a:gd name="T67" fmla="*/ 5206 h 2760"/>
                <a:gd name="T68" fmla="+- 0 3067 3019"/>
                <a:gd name="T69" fmla="*/ T68 w 5309"/>
                <a:gd name="T70" fmla="+- 0 5101 2561"/>
                <a:gd name="T71" fmla="*/ 5101 h 2760"/>
                <a:gd name="T72" fmla="+- 0 3058 3019"/>
                <a:gd name="T73" fmla="*/ T72 w 5309"/>
                <a:gd name="T74" fmla="+- 0 2825 2561"/>
                <a:gd name="T75" fmla="*/ 2825 h 2760"/>
                <a:gd name="T76" fmla="+- 0 3086 3019"/>
                <a:gd name="T77" fmla="*/ T76 w 5309"/>
                <a:gd name="T78" fmla="+- 0 2729 2561"/>
                <a:gd name="T79" fmla="*/ 2729 h 2760"/>
                <a:gd name="T80" fmla="+- 0 3168 3019"/>
                <a:gd name="T81" fmla="*/ T80 w 5309"/>
                <a:gd name="T82" fmla="+- 0 2643 2561"/>
                <a:gd name="T83" fmla="*/ 2643 h 2760"/>
                <a:gd name="T84" fmla="+- 0 3211 3019"/>
                <a:gd name="T85" fmla="*/ T84 w 5309"/>
                <a:gd name="T86" fmla="+- 0 2619 2561"/>
                <a:gd name="T87" fmla="*/ 2619 h 2760"/>
                <a:gd name="T88" fmla="+- 0 3283 3019"/>
                <a:gd name="T89" fmla="*/ T88 w 5309"/>
                <a:gd name="T90" fmla="+- 0 2600 2561"/>
                <a:gd name="T91" fmla="*/ 2600 h 2760"/>
                <a:gd name="T92" fmla="+- 0 8150 3019"/>
                <a:gd name="T93" fmla="*/ T92 w 5309"/>
                <a:gd name="T94" fmla="+- 0 2581 2561"/>
                <a:gd name="T95" fmla="*/ 2581 h 2760"/>
                <a:gd name="T96" fmla="+- 0 8064 3019"/>
                <a:gd name="T97" fmla="*/ T96 w 5309"/>
                <a:gd name="T98" fmla="+- 0 2561 2561"/>
                <a:gd name="T99" fmla="*/ 2561 h 2760"/>
                <a:gd name="T100" fmla="+- 0 8064 3019"/>
                <a:gd name="T101" fmla="*/ T100 w 5309"/>
                <a:gd name="T102" fmla="+- 0 2600 2561"/>
                <a:gd name="T103" fmla="*/ 2600 h 2760"/>
                <a:gd name="T104" fmla="+- 0 8136 3019"/>
                <a:gd name="T105" fmla="*/ T104 w 5309"/>
                <a:gd name="T106" fmla="+- 0 2619 2561"/>
                <a:gd name="T107" fmla="*/ 2619 h 2760"/>
                <a:gd name="T108" fmla="+- 0 8179 3019"/>
                <a:gd name="T109" fmla="*/ T108 w 5309"/>
                <a:gd name="T110" fmla="+- 0 2643 2561"/>
                <a:gd name="T111" fmla="*/ 2643 h 2760"/>
                <a:gd name="T112" fmla="+- 0 8232 3019"/>
                <a:gd name="T113" fmla="*/ T112 w 5309"/>
                <a:gd name="T114" fmla="+- 0 2691 2561"/>
                <a:gd name="T115" fmla="*/ 2691 h 2760"/>
                <a:gd name="T116" fmla="+- 0 8256 3019"/>
                <a:gd name="T117" fmla="*/ T116 w 5309"/>
                <a:gd name="T118" fmla="+- 0 2734 2561"/>
                <a:gd name="T119" fmla="*/ 2734 h 2760"/>
                <a:gd name="T120" fmla="+- 0 8275 3019"/>
                <a:gd name="T121" fmla="*/ T120 w 5309"/>
                <a:gd name="T122" fmla="+- 0 2777 2561"/>
                <a:gd name="T123" fmla="*/ 2777 h 2760"/>
                <a:gd name="T124" fmla="+- 0 8285 3019"/>
                <a:gd name="T125" fmla="*/ T124 w 5309"/>
                <a:gd name="T126" fmla="+- 0 2825 2561"/>
                <a:gd name="T127" fmla="*/ 2825 h 2760"/>
                <a:gd name="T128" fmla="+- 0 8290 3019"/>
                <a:gd name="T129" fmla="*/ T128 w 5309"/>
                <a:gd name="T130" fmla="+- 0 5029 2561"/>
                <a:gd name="T131" fmla="*/ 5029 h 2760"/>
                <a:gd name="T132" fmla="+- 0 8285 3019"/>
                <a:gd name="T133" fmla="*/ T132 w 5309"/>
                <a:gd name="T134" fmla="+- 0 5081 2561"/>
                <a:gd name="T135" fmla="*/ 5081 h 2760"/>
                <a:gd name="T136" fmla="+- 0 8246 3019"/>
                <a:gd name="T137" fmla="*/ T136 w 5309"/>
                <a:gd name="T138" fmla="+- 0 5168 2561"/>
                <a:gd name="T139" fmla="*/ 5168 h 2760"/>
                <a:gd name="T140" fmla="+- 0 8213 3019"/>
                <a:gd name="T141" fmla="*/ T140 w 5309"/>
                <a:gd name="T142" fmla="+- 0 5206 2561"/>
                <a:gd name="T143" fmla="*/ 5206 h 2760"/>
                <a:gd name="T144" fmla="+- 0 8174 3019"/>
                <a:gd name="T145" fmla="*/ T144 w 5309"/>
                <a:gd name="T146" fmla="+- 0 5240 2561"/>
                <a:gd name="T147" fmla="*/ 5240 h 2760"/>
                <a:gd name="T148" fmla="+- 0 8131 3019"/>
                <a:gd name="T149" fmla="*/ T148 w 5309"/>
                <a:gd name="T150" fmla="+- 0 5259 2561"/>
                <a:gd name="T151" fmla="*/ 5259 h 2760"/>
                <a:gd name="T152" fmla="+- 0 8088 3019"/>
                <a:gd name="T153" fmla="*/ T152 w 5309"/>
                <a:gd name="T154" fmla="+- 0 5278 2561"/>
                <a:gd name="T155" fmla="*/ 5278 h 2760"/>
                <a:gd name="T156" fmla="+- 0 8222 3019"/>
                <a:gd name="T157" fmla="*/ T156 w 5309"/>
                <a:gd name="T158" fmla="+- 0 5254 2561"/>
                <a:gd name="T159" fmla="*/ 5254 h 2760"/>
                <a:gd name="T160" fmla="+- 0 8280 3019"/>
                <a:gd name="T161" fmla="*/ T160 w 5309"/>
                <a:gd name="T162" fmla="+- 0 5192 2561"/>
                <a:gd name="T163" fmla="*/ 5192 h 2760"/>
                <a:gd name="T164" fmla="+- 0 8304 3019"/>
                <a:gd name="T165" fmla="*/ T164 w 5309"/>
                <a:gd name="T166" fmla="+- 0 5139 2561"/>
                <a:gd name="T167" fmla="*/ 5139 h 2760"/>
                <a:gd name="T168" fmla="+- 0 8323 3019"/>
                <a:gd name="T169" fmla="*/ T168 w 5309"/>
                <a:gd name="T170" fmla="+- 0 5086 2561"/>
                <a:gd name="T171" fmla="*/ 5086 h 2760"/>
                <a:gd name="T172" fmla="+- 0 8328 3019"/>
                <a:gd name="T173" fmla="*/ T172 w 5309"/>
                <a:gd name="T174" fmla="+- 0 2821 2561"/>
                <a:gd name="T175" fmla="*/ 2821 h 2760"/>
                <a:gd name="T176" fmla="+- 0 8314 3019"/>
                <a:gd name="T177" fmla="*/ T176 w 5309"/>
                <a:gd name="T178" fmla="+- 0 2763 2561"/>
                <a:gd name="T179" fmla="*/ 2763 h 2760"/>
                <a:gd name="T180" fmla="+- 0 8294 3019"/>
                <a:gd name="T181" fmla="*/ T180 w 5309"/>
                <a:gd name="T182" fmla="+- 0 2710 2561"/>
                <a:gd name="T183" fmla="*/ 2710 h 2760"/>
                <a:gd name="T184" fmla="+- 0 8261 3019"/>
                <a:gd name="T185" fmla="*/ T184 w 5309"/>
                <a:gd name="T186" fmla="+- 0 2667 2561"/>
                <a:gd name="T187" fmla="*/ 2667 h 2760"/>
                <a:gd name="T188" fmla="+- 0 8222 3019"/>
                <a:gd name="T189" fmla="*/ T188 w 5309"/>
                <a:gd name="T190" fmla="+- 0 2624 2561"/>
                <a:gd name="T191" fmla="*/ 2624 h 27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Lst>
              <a:rect l="0" t="0" r="r" b="b"/>
              <a:pathLst>
                <a:path w="5309" h="2760">
                  <a:moveTo>
                    <a:pt x="5045" y="0"/>
                  </a:moveTo>
                  <a:lnTo>
                    <a:pt x="259" y="0"/>
                  </a:lnTo>
                  <a:lnTo>
                    <a:pt x="202" y="10"/>
                  </a:lnTo>
                  <a:lnTo>
                    <a:pt x="178" y="20"/>
                  </a:lnTo>
                  <a:lnTo>
                    <a:pt x="149" y="34"/>
                  </a:lnTo>
                  <a:lnTo>
                    <a:pt x="125" y="48"/>
                  </a:lnTo>
                  <a:lnTo>
                    <a:pt x="106" y="68"/>
                  </a:lnTo>
                  <a:lnTo>
                    <a:pt x="82" y="87"/>
                  </a:lnTo>
                  <a:lnTo>
                    <a:pt x="63" y="106"/>
                  </a:lnTo>
                  <a:lnTo>
                    <a:pt x="19" y="178"/>
                  </a:lnTo>
                  <a:lnTo>
                    <a:pt x="10" y="202"/>
                  </a:lnTo>
                  <a:lnTo>
                    <a:pt x="0" y="260"/>
                  </a:lnTo>
                  <a:lnTo>
                    <a:pt x="0" y="2496"/>
                  </a:lnTo>
                  <a:lnTo>
                    <a:pt x="10" y="2554"/>
                  </a:lnTo>
                  <a:lnTo>
                    <a:pt x="19" y="2583"/>
                  </a:lnTo>
                  <a:lnTo>
                    <a:pt x="48" y="2631"/>
                  </a:lnTo>
                  <a:lnTo>
                    <a:pt x="67" y="2655"/>
                  </a:lnTo>
                  <a:lnTo>
                    <a:pt x="106" y="2693"/>
                  </a:lnTo>
                  <a:lnTo>
                    <a:pt x="130" y="2712"/>
                  </a:lnTo>
                  <a:lnTo>
                    <a:pt x="154" y="2727"/>
                  </a:lnTo>
                  <a:lnTo>
                    <a:pt x="178" y="2736"/>
                  </a:lnTo>
                  <a:lnTo>
                    <a:pt x="207" y="2746"/>
                  </a:lnTo>
                  <a:lnTo>
                    <a:pt x="231" y="2756"/>
                  </a:lnTo>
                  <a:lnTo>
                    <a:pt x="259" y="2760"/>
                  </a:lnTo>
                  <a:lnTo>
                    <a:pt x="5016" y="2760"/>
                  </a:lnTo>
                  <a:lnTo>
                    <a:pt x="5050" y="2756"/>
                  </a:lnTo>
                  <a:lnTo>
                    <a:pt x="5079" y="2756"/>
                  </a:lnTo>
                  <a:lnTo>
                    <a:pt x="5103" y="2746"/>
                  </a:lnTo>
                  <a:lnTo>
                    <a:pt x="5131" y="2736"/>
                  </a:lnTo>
                  <a:lnTo>
                    <a:pt x="5163" y="2717"/>
                  </a:lnTo>
                  <a:lnTo>
                    <a:pt x="264" y="2717"/>
                  </a:lnTo>
                  <a:lnTo>
                    <a:pt x="216" y="2708"/>
                  </a:lnTo>
                  <a:lnTo>
                    <a:pt x="168" y="2688"/>
                  </a:lnTo>
                  <a:lnTo>
                    <a:pt x="111" y="2645"/>
                  </a:lnTo>
                  <a:lnTo>
                    <a:pt x="67" y="2588"/>
                  </a:lnTo>
                  <a:lnTo>
                    <a:pt x="48" y="2540"/>
                  </a:lnTo>
                  <a:lnTo>
                    <a:pt x="39" y="2492"/>
                  </a:lnTo>
                  <a:lnTo>
                    <a:pt x="39" y="264"/>
                  </a:lnTo>
                  <a:lnTo>
                    <a:pt x="48" y="216"/>
                  </a:lnTo>
                  <a:lnTo>
                    <a:pt x="67" y="168"/>
                  </a:lnTo>
                  <a:lnTo>
                    <a:pt x="111" y="111"/>
                  </a:lnTo>
                  <a:lnTo>
                    <a:pt x="149" y="82"/>
                  </a:lnTo>
                  <a:lnTo>
                    <a:pt x="173" y="68"/>
                  </a:lnTo>
                  <a:lnTo>
                    <a:pt x="192" y="58"/>
                  </a:lnTo>
                  <a:lnTo>
                    <a:pt x="216" y="48"/>
                  </a:lnTo>
                  <a:lnTo>
                    <a:pt x="264" y="39"/>
                  </a:lnTo>
                  <a:lnTo>
                    <a:pt x="5163" y="39"/>
                  </a:lnTo>
                  <a:lnTo>
                    <a:pt x="5131" y="20"/>
                  </a:lnTo>
                  <a:lnTo>
                    <a:pt x="5103" y="10"/>
                  </a:lnTo>
                  <a:lnTo>
                    <a:pt x="5045" y="0"/>
                  </a:lnTo>
                  <a:close/>
                  <a:moveTo>
                    <a:pt x="5163" y="39"/>
                  </a:moveTo>
                  <a:lnTo>
                    <a:pt x="5045" y="39"/>
                  </a:lnTo>
                  <a:lnTo>
                    <a:pt x="5093" y="48"/>
                  </a:lnTo>
                  <a:lnTo>
                    <a:pt x="5117" y="58"/>
                  </a:lnTo>
                  <a:lnTo>
                    <a:pt x="5136" y="68"/>
                  </a:lnTo>
                  <a:lnTo>
                    <a:pt x="5160" y="82"/>
                  </a:lnTo>
                  <a:lnTo>
                    <a:pt x="5179" y="96"/>
                  </a:lnTo>
                  <a:lnTo>
                    <a:pt x="5213" y="130"/>
                  </a:lnTo>
                  <a:lnTo>
                    <a:pt x="5227" y="149"/>
                  </a:lnTo>
                  <a:lnTo>
                    <a:pt x="5237" y="173"/>
                  </a:lnTo>
                  <a:lnTo>
                    <a:pt x="5251" y="192"/>
                  </a:lnTo>
                  <a:lnTo>
                    <a:pt x="5256" y="216"/>
                  </a:lnTo>
                  <a:lnTo>
                    <a:pt x="5266" y="240"/>
                  </a:lnTo>
                  <a:lnTo>
                    <a:pt x="5266" y="264"/>
                  </a:lnTo>
                  <a:lnTo>
                    <a:pt x="5271" y="293"/>
                  </a:lnTo>
                  <a:lnTo>
                    <a:pt x="5271" y="2468"/>
                  </a:lnTo>
                  <a:lnTo>
                    <a:pt x="5266" y="2496"/>
                  </a:lnTo>
                  <a:lnTo>
                    <a:pt x="5266" y="2520"/>
                  </a:lnTo>
                  <a:lnTo>
                    <a:pt x="5247" y="2568"/>
                  </a:lnTo>
                  <a:lnTo>
                    <a:pt x="5227" y="2607"/>
                  </a:lnTo>
                  <a:lnTo>
                    <a:pt x="5213" y="2631"/>
                  </a:lnTo>
                  <a:lnTo>
                    <a:pt x="5194" y="2645"/>
                  </a:lnTo>
                  <a:lnTo>
                    <a:pt x="5175" y="2664"/>
                  </a:lnTo>
                  <a:lnTo>
                    <a:pt x="5155" y="2679"/>
                  </a:lnTo>
                  <a:lnTo>
                    <a:pt x="5136" y="2688"/>
                  </a:lnTo>
                  <a:lnTo>
                    <a:pt x="5112" y="2698"/>
                  </a:lnTo>
                  <a:lnTo>
                    <a:pt x="5093" y="2708"/>
                  </a:lnTo>
                  <a:lnTo>
                    <a:pt x="5069" y="2717"/>
                  </a:lnTo>
                  <a:lnTo>
                    <a:pt x="5163" y="2717"/>
                  </a:lnTo>
                  <a:lnTo>
                    <a:pt x="5203" y="2693"/>
                  </a:lnTo>
                  <a:lnTo>
                    <a:pt x="5242" y="2655"/>
                  </a:lnTo>
                  <a:lnTo>
                    <a:pt x="5261" y="2631"/>
                  </a:lnTo>
                  <a:lnTo>
                    <a:pt x="5275" y="2607"/>
                  </a:lnTo>
                  <a:lnTo>
                    <a:pt x="5285" y="2578"/>
                  </a:lnTo>
                  <a:lnTo>
                    <a:pt x="5295" y="2554"/>
                  </a:lnTo>
                  <a:lnTo>
                    <a:pt x="5304" y="2525"/>
                  </a:lnTo>
                  <a:lnTo>
                    <a:pt x="5309" y="2496"/>
                  </a:lnTo>
                  <a:lnTo>
                    <a:pt x="5309" y="260"/>
                  </a:lnTo>
                  <a:lnTo>
                    <a:pt x="5304" y="231"/>
                  </a:lnTo>
                  <a:lnTo>
                    <a:pt x="5295" y="202"/>
                  </a:lnTo>
                  <a:lnTo>
                    <a:pt x="5285" y="178"/>
                  </a:lnTo>
                  <a:lnTo>
                    <a:pt x="5275" y="149"/>
                  </a:lnTo>
                  <a:lnTo>
                    <a:pt x="5261" y="125"/>
                  </a:lnTo>
                  <a:lnTo>
                    <a:pt x="5242" y="106"/>
                  </a:lnTo>
                  <a:lnTo>
                    <a:pt x="5223" y="82"/>
                  </a:lnTo>
                  <a:lnTo>
                    <a:pt x="5203" y="63"/>
                  </a:lnTo>
                  <a:lnTo>
                    <a:pt x="5163" y="39"/>
                  </a:lnTo>
                  <a:close/>
                </a:path>
              </a:pathLst>
            </a:custGeom>
            <a:solidFill>
              <a:srgbClr val="BF4F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a:p>
          </p:txBody>
        </p:sp>
        <p:sp>
          <p:nvSpPr>
            <p:cNvPr id="5" name="Text Box 6"/>
            <p:cNvSpPr txBox="1">
              <a:spLocks noChangeArrowheads="1"/>
            </p:cNvSpPr>
            <p:nvPr/>
          </p:nvSpPr>
          <p:spPr bwMode="auto">
            <a:xfrm>
              <a:off x="2294" y="1602"/>
              <a:ext cx="5019" cy="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230000"/>
                </a:lnSpc>
                <a:spcBef>
                  <a:spcPct val="0"/>
                </a:spcBef>
                <a:spcAft>
                  <a:spcPts val="1000"/>
                </a:spcAft>
                <a:buClrTx/>
                <a:buSzTx/>
                <a:buFontTx/>
                <a:buNone/>
                <a:tabLst/>
              </a:pPr>
              <a:r>
                <a:rPr kumimoji="0" lang="tr-TR" sz="3000" b="0" i="0" u="none" strike="noStrike" cap="none" normalizeH="0" baseline="0" dirty="0" smtClean="0">
                  <a:ln>
                    <a:noFill/>
                  </a:ln>
                  <a:solidFill>
                    <a:srgbClr val="FFFFFF"/>
                  </a:solidFill>
                  <a:effectLst/>
                  <a:latin typeface="Calibri" pitchFamily="34" charset="0"/>
                  <a:cs typeface="Arial" pitchFamily="34" charset="0"/>
                </a:rPr>
                <a:t>Kimler Başvurabilir</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 Box 7"/>
            <p:cNvSpPr txBox="1">
              <a:spLocks noChangeArrowheads="1"/>
            </p:cNvSpPr>
            <p:nvPr/>
          </p:nvSpPr>
          <p:spPr bwMode="auto">
            <a:xfrm>
              <a:off x="2642" y="3559"/>
              <a:ext cx="4323" cy="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90000"/>
                </a:lnSpc>
                <a:spcBef>
                  <a:spcPct val="0"/>
                </a:spcBef>
                <a:spcAft>
                  <a:spcPct val="0"/>
                </a:spcAft>
                <a:buClrTx/>
                <a:buSzTx/>
                <a:buFont typeface="Arial" pitchFamily="34" charset="0"/>
                <a:buChar char="•"/>
                <a:tabLst/>
              </a:pPr>
              <a:r>
                <a:rPr kumimoji="0" lang="tr-TR" sz="2500" b="0" i="0" u="none" strike="noStrike" cap="none" normalizeH="0" baseline="0" dirty="0" smtClean="0">
                  <a:ln>
                    <a:noFill/>
                  </a:ln>
                  <a:solidFill>
                    <a:schemeClr val="tx1"/>
                  </a:solidFill>
                  <a:effectLst/>
                  <a:latin typeface="Calibri" pitchFamily="34" charset="0"/>
                  <a:cs typeface="Arial" pitchFamily="34" charset="0"/>
                </a:rPr>
                <a:t>Lise Öğrencileri</a:t>
              </a:r>
              <a:endParaRPr kumimoji="0" lang="tr-TR" sz="2500" b="0" i="0" u="none" strike="noStrike" cap="none" normalizeH="0" baseline="0" dirty="0" smtClean="0">
                <a:ln>
                  <a:noFill/>
                </a:ln>
                <a:solidFill>
                  <a:schemeClr val="tx1"/>
                </a:solidFill>
                <a:effectLst/>
                <a:latin typeface="Times New Roman" pitchFamily="18" charset="0"/>
                <a:cs typeface="Arial" pitchFamily="34" charset="0"/>
              </a:endParaRPr>
            </a:p>
            <a:p>
              <a:pPr marL="457200" marR="0" lvl="1" indent="0" algn="l" defTabSz="914400" rtl="0" eaLnBrk="1" fontAlgn="base" latinLnBrk="0" hangingPunct="1">
                <a:lnSpc>
                  <a:spcPct val="182000"/>
                </a:lnSpc>
                <a:spcBef>
                  <a:spcPct val="0"/>
                </a:spcBef>
                <a:spcAft>
                  <a:spcPts val="100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cs typeface="Arial" pitchFamily="34" charset="0"/>
                </a:rPr>
                <a:t>(Bireysel</a:t>
              </a:r>
              <a:r>
                <a:rPr kumimoji="0" lang="tr-TR" sz="2000" b="0" i="0" u="none" strike="noStrike" cap="none" normalizeH="0" dirty="0" smtClean="0">
                  <a:ln>
                    <a:noFill/>
                  </a:ln>
                  <a:solidFill>
                    <a:schemeClr val="tx1"/>
                  </a:solidFill>
                  <a:effectLst/>
                  <a:latin typeface="Calibri" pitchFamily="34" charset="0"/>
                  <a:cs typeface="Arial" pitchFamily="34" charset="0"/>
                </a:rPr>
                <a:t> </a:t>
              </a:r>
              <a:r>
                <a:rPr kumimoji="0" lang="tr-TR" sz="2000" b="0" i="0" u="none" strike="noStrike" cap="none" normalizeH="0" baseline="0" dirty="0" smtClean="0">
                  <a:ln>
                    <a:noFill/>
                  </a:ln>
                  <a:solidFill>
                    <a:schemeClr val="tx1"/>
                  </a:solidFill>
                  <a:effectLst/>
                  <a:latin typeface="Calibri" pitchFamily="34" charset="0"/>
                  <a:cs typeface="Arial" pitchFamily="34" charset="0"/>
                </a:rPr>
                <a:t>Başvuru)</a:t>
              </a:r>
              <a:endParaRPr kumimoji="0" lang="tr-TR" sz="2000" b="0" i="0" u="none" strike="noStrike" cap="none" normalizeH="0" baseline="0" dirty="0" smtClean="0">
                <a:ln>
                  <a:noFill/>
                </a:ln>
                <a:solidFill>
                  <a:schemeClr val="tx1"/>
                </a:solidFill>
                <a:effectLst/>
                <a:latin typeface="Times New Roman" pitchFamily="18" charset="0"/>
                <a:cs typeface="Arial" pitchFamily="34" charset="0"/>
              </a:endParaRPr>
            </a:p>
            <a:p>
              <a:pPr marL="457200" marR="0" lvl="1" indent="0" algn="l" defTabSz="914400" rtl="0" eaLnBrk="1" fontAlgn="base" latinLnBrk="0" hangingPunct="1">
                <a:lnSpc>
                  <a:spcPct val="100000"/>
                </a:lnSpc>
                <a:spcBef>
                  <a:spcPts val="200"/>
                </a:spcBef>
                <a:spcAft>
                  <a:spcPct val="0"/>
                </a:spcAft>
                <a:buClrTx/>
                <a:buSzTx/>
                <a:buFont typeface="Arial" pitchFamily="34" charset="0"/>
                <a:buChar char="•"/>
                <a:tabLst/>
              </a:pPr>
              <a:r>
                <a:rPr kumimoji="0" lang="tr-TR" sz="2500" b="0" i="0" u="none" strike="noStrike" cap="none" normalizeH="0" baseline="0" dirty="0" smtClean="0">
                  <a:ln>
                    <a:noFill/>
                  </a:ln>
                  <a:solidFill>
                    <a:schemeClr val="tx1"/>
                  </a:solidFill>
                  <a:effectLst/>
                  <a:latin typeface="Calibri" pitchFamily="34" charset="0"/>
                  <a:cs typeface="Arial" pitchFamily="34" charset="0"/>
                </a:rPr>
                <a:t>Danışman</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1" name="Dikdörtgen 30"/>
          <p:cNvSpPr/>
          <p:nvPr/>
        </p:nvSpPr>
        <p:spPr>
          <a:xfrm>
            <a:off x="4283968" y="548680"/>
            <a:ext cx="4392488" cy="5691528"/>
          </a:xfrm>
          <a:prstGeom prst="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solidFill>
                  <a:srgbClr val="FFFF00"/>
                </a:solidFill>
              </a:rPr>
              <a:t> YARIŞMA KATEGORİLERİ </a:t>
            </a:r>
          </a:p>
          <a:p>
            <a:r>
              <a:rPr lang="tr-TR" sz="2800" dirty="0"/>
              <a:t>Yarışma; </a:t>
            </a:r>
          </a:p>
          <a:p>
            <a:r>
              <a:rPr lang="tr-TR" sz="2800" dirty="0"/>
              <a:t>-Yenilenebilir Enerji ve Verimliliği Uygulamaları</a:t>
            </a:r>
          </a:p>
          <a:p>
            <a:r>
              <a:rPr lang="tr-TR" sz="2800" dirty="0"/>
              <a:t>-Elektrik-Elektronik Teknolojileri</a:t>
            </a:r>
          </a:p>
          <a:p>
            <a:r>
              <a:rPr lang="tr-TR" sz="2800" dirty="0"/>
              <a:t>-Kimya Teknolojileri</a:t>
            </a:r>
          </a:p>
          <a:p>
            <a:r>
              <a:rPr lang="tr-TR" sz="2800" dirty="0"/>
              <a:t>- </a:t>
            </a:r>
            <a:r>
              <a:rPr lang="tr-TR" sz="2800" dirty="0" err="1"/>
              <a:t>İnovasyon</a:t>
            </a:r>
            <a:r>
              <a:rPr lang="tr-TR" sz="2800" dirty="0"/>
              <a:t> ve Mühendislik Alanları</a:t>
            </a:r>
          </a:p>
          <a:p>
            <a:r>
              <a:rPr lang="tr-TR" sz="2800" dirty="0"/>
              <a:t>-Tasarım / Robotik kodlama alanlarında düzenlenecektir.</a:t>
            </a:r>
          </a:p>
          <a:p>
            <a:endParaRPr lang="tr-TR" dirty="0">
              <a:solidFill>
                <a:srgbClr val="FFFF00"/>
              </a:solidFill>
            </a:endParaRPr>
          </a:p>
        </p:txBody>
      </p:sp>
      <p:sp>
        <p:nvSpPr>
          <p:cNvPr id="32" name="Veri Yer Tutucusu 31"/>
          <p:cNvSpPr>
            <a:spLocks noGrp="1"/>
          </p:cNvSpPr>
          <p:nvPr>
            <p:ph type="dt" sz="half" idx="10"/>
          </p:nvPr>
        </p:nvSpPr>
        <p:spPr/>
        <p:txBody>
          <a:bodyPr/>
          <a:lstStyle/>
          <a:p>
            <a:fld id="{37724F54-7BBC-4BA2-9A8D-FD50ABBB9CC3}" type="datetime1">
              <a:rPr lang="tr-TR" smtClean="0"/>
              <a:t>20.03.2019</a:t>
            </a:fld>
            <a:endParaRPr lang="tr-TR"/>
          </a:p>
        </p:txBody>
      </p:sp>
      <p:sp>
        <p:nvSpPr>
          <p:cNvPr id="34" name="Slayt Numarası Yer Tutucusu 33"/>
          <p:cNvSpPr>
            <a:spLocks noGrp="1"/>
          </p:cNvSpPr>
          <p:nvPr>
            <p:ph type="sldNum" sz="quarter" idx="12"/>
          </p:nvPr>
        </p:nvSpPr>
        <p:spPr/>
        <p:txBody>
          <a:bodyPr/>
          <a:lstStyle/>
          <a:p>
            <a:fld id="{F302176B-0E47-46AC-8F43-DAB4B8A37D06}" type="slidenum">
              <a:rPr lang="tr-TR" smtClean="0"/>
              <a:t>16</a:t>
            </a:fld>
            <a:endParaRPr lang="tr-TR"/>
          </a:p>
        </p:txBody>
      </p:sp>
      <p:sp>
        <p:nvSpPr>
          <p:cNvPr id="35" name="Altbilgi Yer Tutucusu 34"/>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616681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KRİTERLER ve PUAN ÖLÇEĞİ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51833241"/>
              </p:ext>
            </p:extLst>
          </p:nvPr>
        </p:nvGraphicFramePr>
        <p:xfrm>
          <a:off x="539552" y="1484785"/>
          <a:ext cx="8208912" cy="4859610"/>
        </p:xfrm>
        <a:graphic>
          <a:graphicData uri="http://schemas.openxmlformats.org/drawingml/2006/table">
            <a:tbl>
              <a:tblPr firstRow="1" firstCol="1" bandRow="1">
                <a:tableStyleId>{5C22544A-7EE6-4342-B048-85BDC9FD1C3A}</a:tableStyleId>
              </a:tblPr>
              <a:tblGrid>
                <a:gridCol w="4104456"/>
                <a:gridCol w="4104456"/>
              </a:tblGrid>
              <a:tr h="913744">
                <a:tc>
                  <a:txBody>
                    <a:bodyPr/>
                    <a:lstStyle/>
                    <a:p>
                      <a:pPr algn="ctr">
                        <a:spcAft>
                          <a:spcPts val="0"/>
                        </a:spcAft>
                      </a:pPr>
                      <a:r>
                        <a:rPr lang="tr-TR" sz="2800" dirty="0">
                          <a:effectLst/>
                        </a:rPr>
                        <a:t>KRİTERLER</a:t>
                      </a:r>
                      <a:endParaRPr lang="tr-TR" sz="2800" dirty="0">
                        <a:effectLst/>
                        <a:latin typeface="Calibri"/>
                        <a:ea typeface="Calibri"/>
                        <a:cs typeface="Times New Roman"/>
                      </a:endParaRPr>
                    </a:p>
                  </a:txBody>
                  <a:tcPr marL="68580" marR="68580" marT="0" marB="0"/>
                </a:tc>
                <a:tc>
                  <a:txBody>
                    <a:bodyPr/>
                    <a:lstStyle/>
                    <a:p>
                      <a:pPr algn="ctr">
                        <a:spcAft>
                          <a:spcPts val="0"/>
                        </a:spcAft>
                      </a:pPr>
                      <a:r>
                        <a:rPr lang="tr-TR" sz="2800" dirty="0">
                          <a:effectLst/>
                        </a:rPr>
                        <a:t>PUAN DEĞERİ</a:t>
                      </a:r>
                      <a:endParaRPr lang="tr-TR" sz="2800" dirty="0">
                        <a:effectLst/>
                        <a:latin typeface="Calibri"/>
                        <a:ea typeface="Calibri"/>
                        <a:cs typeface="Times New Roman"/>
                      </a:endParaRPr>
                    </a:p>
                  </a:txBody>
                  <a:tcPr marL="68580" marR="68580" marT="0" marB="0"/>
                </a:tc>
              </a:tr>
              <a:tr h="514222">
                <a:tc>
                  <a:txBody>
                    <a:bodyPr/>
                    <a:lstStyle/>
                    <a:p>
                      <a:pPr algn="ctr">
                        <a:spcAft>
                          <a:spcPts val="0"/>
                        </a:spcAft>
                      </a:pPr>
                      <a:r>
                        <a:rPr lang="tr-TR" sz="2400" dirty="0">
                          <a:effectLst/>
                        </a:rPr>
                        <a:t>Özgünlük</a:t>
                      </a:r>
                      <a:endParaRPr lang="tr-TR" sz="2400" dirty="0">
                        <a:effectLst/>
                        <a:latin typeface="Calibri"/>
                        <a:ea typeface="Calibri"/>
                        <a:cs typeface="Times New Roman"/>
                      </a:endParaRPr>
                    </a:p>
                  </a:txBody>
                  <a:tcPr marL="68580" marR="68580" marT="0" marB="0"/>
                </a:tc>
                <a:tc>
                  <a:txBody>
                    <a:bodyPr/>
                    <a:lstStyle/>
                    <a:p>
                      <a:pPr algn="ctr">
                        <a:spcAft>
                          <a:spcPts val="0"/>
                        </a:spcAft>
                      </a:pPr>
                      <a:r>
                        <a:rPr lang="tr-TR" sz="2400" dirty="0">
                          <a:effectLst/>
                        </a:rPr>
                        <a:t>20</a:t>
                      </a:r>
                      <a:endParaRPr lang="tr-TR" sz="2400" dirty="0">
                        <a:effectLst/>
                        <a:latin typeface="Calibri"/>
                        <a:ea typeface="Calibri"/>
                        <a:cs typeface="Times New Roman"/>
                      </a:endParaRPr>
                    </a:p>
                  </a:txBody>
                  <a:tcPr marL="68580" marR="68580" marT="0" marB="0"/>
                </a:tc>
              </a:tr>
              <a:tr h="481696">
                <a:tc>
                  <a:txBody>
                    <a:bodyPr/>
                    <a:lstStyle/>
                    <a:p>
                      <a:pPr algn="ctr">
                        <a:spcAft>
                          <a:spcPts val="0"/>
                        </a:spcAft>
                      </a:pPr>
                      <a:r>
                        <a:rPr lang="tr-TR" sz="2400" dirty="0">
                          <a:effectLst/>
                        </a:rPr>
                        <a:t>Kullanılan Bilimsel Yöntem</a:t>
                      </a:r>
                      <a:endParaRPr lang="tr-TR" sz="2400" dirty="0">
                        <a:effectLst/>
                        <a:latin typeface="Calibri"/>
                        <a:ea typeface="Calibri"/>
                        <a:cs typeface="Times New Roman"/>
                      </a:endParaRPr>
                    </a:p>
                  </a:txBody>
                  <a:tcPr marL="68580" marR="68580" marT="0" marB="0"/>
                </a:tc>
                <a:tc>
                  <a:txBody>
                    <a:bodyPr/>
                    <a:lstStyle/>
                    <a:p>
                      <a:pPr algn="ctr">
                        <a:spcAft>
                          <a:spcPts val="0"/>
                        </a:spcAft>
                      </a:pPr>
                      <a:r>
                        <a:rPr lang="tr-TR" sz="2400" dirty="0">
                          <a:effectLst/>
                        </a:rPr>
                        <a:t>10</a:t>
                      </a:r>
                      <a:endParaRPr lang="tr-TR" sz="2400" dirty="0">
                        <a:effectLst/>
                        <a:latin typeface="Calibri"/>
                        <a:ea typeface="Calibri"/>
                        <a:cs typeface="Times New Roman"/>
                      </a:endParaRPr>
                    </a:p>
                  </a:txBody>
                  <a:tcPr marL="68580" marR="68580" marT="0" marB="0"/>
                </a:tc>
              </a:tr>
              <a:tr h="514222">
                <a:tc>
                  <a:txBody>
                    <a:bodyPr/>
                    <a:lstStyle/>
                    <a:p>
                      <a:pPr algn="ctr">
                        <a:spcAft>
                          <a:spcPts val="0"/>
                        </a:spcAft>
                      </a:pPr>
                      <a:r>
                        <a:rPr lang="tr-TR" sz="2400" dirty="0">
                          <a:effectLst/>
                        </a:rPr>
                        <a:t>Projenin Yapılabilirliği, Yapılışı ve Faydaları</a:t>
                      </a:r>
                      <a:endParaRPr lang="tr-TR" sz="2400" dirty="0">
                        <a:effectLst/>
                        <a:latin typeface="Calibri"/>
                        <a:ea typeface="Calibri"/>
                        <a:cs typeface="Times New Roman"/>
                      </a:endParaRPr>
                    </a:p>
                  </a:txBody>
                  <a:tcPr marL="68580" marR="68580" marT="0" marB="0"/>
                </a:tc>
                <a:tc>
                  <a:txBody>
                    <a:bodyPr/>
                    <a:lstStyle/>
                    <a:p>
                      <a:pPr algn="ctr">
                        <a:spcAft>
                          <a:spcPts val="0"/>
                        </a:spcAft>
                      </a:pPr>
                      <a:r>
                        <a:rPr lang="tr-TR" sz="2400" dirty="0">
                          <a:effectLst/>
                        </a:rPr>
                        <a:t>20</a:t>
                      </a:r>
                      <a:endParaRPr lang="tr-TR" sz="2400" dirty="0">
                        <a:effectLst/>
                        <a:latin typeface="Calibri"/>
                        <a:ea typeface="Calibri"/>
                        <a:cs typeface="Times New Roman"/>
                      </a:endParaRPr>
                    </a:p>
                  </a:txBody>
                  <a:tcPr marL="68580" marR="68580" marT="0" marB="0"/>
                </a:tc>
              </a:tr>
              <a:tr h="560688">
                <a:tc>
                  <a:txBody>
                    <a:bodyPr/>
                    <a:lstStyle/>
                    <a:p>
                      <a:pPr algn="ctr">
                        <a:spcAft>
                          <a:spcPts val="0"/>
                        </a:spcAft>
                      </a:pPr>
                      <a:r>
                        <a:rPr lang="tr-TR" sz="2400">
                          <a:effectLst/>
                        </a:rPr>
                        <a:t>Projenin Bütçesinin Uygunluğu</a:t>
                      </a:r>
                      <a:endParaRPr lang="tr-TR" sz="2400">
                        <a:effectLst/>
                        <a:latin typeface="Calibri"/>
                        <a:ea typeface="Calibri"/>
                        <a:cs typeface="Times New Roman"/>
                      </a:endParaRPr>
                    </a:p>
                  </a:txBody>
                  <a:tcPr marL="68580" marR="68580" marT="0" marB="0"/>
                </a:tc>
                <a:tc>
                  <a:txBody>
                    <a:bodyPr/>
                    <a:lstStyle/>
                    <a:p>
                      <a:pPr algn="ctr">
                        <a:spcAft>
                          <a:spcPts val="0"/>
                        </a:spcAft>
                      </a:pPr>
                      <a:r>
                        <a:rPr lang="tr-TR" sz="2400" dirty="0">
                          <a:effectLst/>
                        </a:rPr>
                        <a:t>10</a:t>
                      </a:r>
                      <a:endParaRPr lang="tr-TR" sz="2400" dirty="0">
                        <a:effectLst/>
                        <a:latin typeface="Calibri"/>
                        <a:ea typeface="Calibri"/>
                        <a:cs typeface="Times New Roman"/>
                      </a:endParaRPr>
                    </a:p>
                  </a:txBody>
                  <a:tcPr marL="68580" marR="68580" marT="0" marB="0"/>
                </a:tc>
              </a:tr>
              <a:tr h="481696">
                <a:tc>
                  <a:txBody>
                    <a:bodyPr/>
                    <a:lstStyle/>
                    <a:p>
                      <a:pPr algn="ctr">
                        <a:spcAft>
                          <a:spcPts val="0"/>
                        </a:spcAft>
                      </a:pPr>
                      <a:r>
                        <a:rPr lang="tr-TR" sz="2400">
                          <a:effectLst/>
                        </a:rPr>
                        <a:t>Projenin Hazırlanmış Olması ve Yararlılığı</a:t>
                      </a:r>
                      <a:endParaRPr lang="tr-TR" sz="2400">
                        <a:effectLst/>
                        <a:latin typeface="Calibri"/>
                        <a:ea typeface="Calibri"/>
                        <a:cs typeface="Times New Roman"/>
                      </a:endParaRPr>
                    </a:p>
                  </a:txBody>
                  <a:tcPr marL="68580" marR="68580" marT="0" marB="0"/>
                </a:tc>
                <a:tc>
                  <a:txBody>
                    <a:bodyPr/>
                    <a:lstStyle/>
                    <a:p>
                      <a:pPr algn="ctr">
                        <a:spcAft>
                          <a:spcPts val="0"/>
                        </a:spcAft>
                      </a:pPr>
                      <a:r>
                        <a:rPr lang="tr-TR" sz="2400" dirty="0">
                          <a:effectLst/>
                        </a:rPr>
                        <a:t>10</a:t>
                      </a:r>
                      <a:endParaRPr lang="tr-TR" sz="2400" dirty="0">
                        <a:effectLst/>
                        <a:latin typeface="Calibri"/>
                        <a:ea typeface="Calibri"/>
                        <a:cs typeface="Times New Roman"/>
                      </a:endParaRPr>
                    </a:p>
                  </a:txBody>
                  <a:tcPr marL="68580" marR="68580" marT="0" marB="0"/>
                </a:tc>
              </a:tr>
              <a:tr h="452268">
                <a:tc>
                  <a:txBody>
                    <a:bodyPr/>
                    <a:lstStyle/>
                    <a:p>
                      <a:pPr algn="ctr">
                        <a:spcAft>
                          <a:spcPts val="0"/>
                        </a:spcAft>
                      </a:pPr>
                      <a:r>
                        <a:rPr lang="tr-TR" sz="2400">
                          <a:effectLst/>
                        </a:rPr>
                        <a:t>AR-GE niteliği</a:t>
                      </a:r>
                      <a:endParaRPr lang="tr-TR" sz="2400">
                        <a:effectLst/>
                        <a:latin typeface="Calibri"/>
                        <a:ea typeface="Calibri"/>
                        <a:cs typeface="Times New Roman"/>
                      </a:endParaRPr>
                    </a:p>
                  </a:txBody>
                  <a:tcPr marL="68580" marR="68580" marT="0" marB="0"/>
                </a:tc>
                <a:tc>
                  <a:txBody>
                    <a:bodyPr/>
                    <a:lstStyle/>
                    <a:p>
                      <a:pPr algn="ctr">
                        <a:spcAft>
                          <a:spcPts val="0"/>
                        </a:spcAft>
                      </a:pPr>
                      <a:r>
                        <a:rPr lang="tr-TR" sz="2400" dirty="0">
                          <a:effectLst/>
                        </a:rPr>
                        <a:t>10</a:t>
                      </a:r>
                      <a:endParaRPr lang="tr-TR" sz="2400" dirty="0">
                        <a:effectLst/>
                        <a:latin typeface="Calibri"/>
                        <a:ea typeface="Calibri"/>
                        <a:cs typeface="Times New Roman"/>
                      </a:endParaRPr>
                    </a:p>
                  </a:txBody>
                  <a:tcPr marL="68580" marR="68580" marT="0" marB="0"/>
                </a:tc>
              </a:tr>
              <a:tr h="473952">
                <a:tc>
                  <a:txBody>
                    <a:bodyPr/>
                    <a:lstStyle/>
                    <a:p>
                      <a:pPr algn="ctr">
                        <a:spcAft>
                          <a:spcPts val="0"/>
                        </a:spcAft>
                      </a:pPr>
                      <a:r>
                        <a:rPr lang="tr-TR" sz="2400">
                          <a:effectLst/>
                        </a:rPr>
                        <a:t>Prototip</a:t>
                      </a:r>
                      <a:endParaRPr lang="tr-TR" sz="2400">
                        <a:effectLst/>
                        <a:latin typeface="Calibri"/>
                        <a:ea typeface="Calibri"/>
                        <a:cs typeface="Times New Roman"/>
                      </a:endParaRPr>
                    </a:p>
                  </a:txBody>
                  <a:tcPr marL="68580" marR="68580" marT="0" marB="0"/>
                </a:tc>
                <a:tc>
                  <a:txBody>
                    <a:bodyPr/>
                    <a:lstStyle/>
                    <a:p>
                      <a:pPr algn="ctr">
                        <a:spcAft>
                          <a:spcPts val="0"/>
                        </a:spcAft>
                      </a:pPr>
                      <a:r>
                        <a:rPr lang="tr-TR" sz="2400" dirty="0">
                          <a:effectLst/>
                        </a:rPr>
                        <a:t>20</a:t>
                      </a:r>
                      <a:endParaRPr lang="tr-TR" sz="2400" dirty="0">
                        <a:effectLst/>
                        <a:latin typeface="Calibri"/>
                        <a:ea typeface="Calibri"/>
                        <a:cs typeface="Times New Roman"/>
                      </a:endParaRPr>
                    </a:p>
                  </a:txBody>
                  <a:tcPr marL="68580" marR="68580" marT="0" marB="0"/>
                </a:tc>
              </a:tr>
            </a:tbl>
          </a:graphicData>
        </a:graphic>
      </p:graphicFrame>
      <p:sp>
        <p:nvSpPr>
          <p:cNvPr id="3" name="Veri Yer Tutucusu 2"/>
          <p:cNvSpPr>
            <a:spLocks noGrp="1"/>
          </p:cNvSpPr>
          <p:nvPr>
            <p:ph type="dt" sz="half" idx="10"/>
          </p:nvPr>
        </p:nvSpPr>
        <p:spPr/>
        <p:txBody>
          <a:bodyPr/>
          <a:lstStyle/>
          <a:p>
            <a:fld id="{1CC3F36F-6CF3-4EC8-ACEC-51927F9CF65C}"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3399211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u="sng" dirty="0" smtClean="0"/>
              <a:t/>
            </a:r>
            <a:br>
              <a:rPr lang="tr-TR" b="1" u="sng" dirty="0" smtClean="0"/>
            </a:br>
            <a:r>
              <a:rPr lang="tr-TR" b="1" u="sng" dirty="0" smtClean="0"/>
              <a:t/>
            </a:r>
            <a:br>
              <a:rPr lang="tr-TR" b="1" u="sng" dirty="0" smtClean="0"/>
            </a:br>
            <a:r>
              <a:rPr lang="tr-TR" sz="4000" b="1" dirty="0" smtClean="0">
                <a:solidFill>
                  <a:schemeClr val="accent3">
                    <a:lumMod val="50000"/>
                  </a:schemeClr>
                </a:solidFill>
              </a:rPr>
              <a:t>BAŞVURULARIN </a:t>
            </a:r>
            <a:r>
              <a:rPr lang="tr-TR" sz="4000" b="1" dirty="0">
                <a:solidFill>
                  <a:schemeClr val="accent3">
                    <a:lumMod val="50000"/>
                  </a:schemeClr>
                </a:solidFill>
              </a:rPr>
              <a:t>DEĞERLENDİRİLMESİ -KRİTERLER</a:t>
            </a:r>
            <a:r>
              <a:rPr lang="tr-TR" dirty="0"/>
              <a:t/>
            </a:r>
            <a:br>
              <a:rPr lang="tr-TR" dirty="0"/>
            </a:br>
            <a:r>
              <a:rPr lang="tr-TR" b="1" dirty="0"/>
              <a:t> </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latin typeface="Times New Roman" pitchFamily="18" charset="0"/>
                <a:cs typeface="Times New Roman" pitchFamily="18" charset="0"/>
              </a:rPr>
              <a:t>• Yarışma Cizre Bilim Teknik Koleji tarafından yürütülür. Cizre İlçe Milli Eğitim Müdürlüğü</a:t>
            </a:r>
            <a:r>
              <a:rPr lang="tr-TR" dirty="0" smtClean="0">
                <a:latin typeface="Times New Roman" pitchFamily="18" charset="0"/>
                <a:cs typeface="Times New Roman" pitchFamily="18" charset="0"/>
              </a:rPr>
              <a:t>, Cizre </a:t>
            </a:r>
            <a:r>
              <a:rPr lang="tr-TR" dirty="0">
                <a:latin typeface="Times New Roman" pitchFamily="18" charset="0"/>
                <a:cs typeface="Times New Roman" pitchFamily="18" charset="0"/>
              </a:rPr>
              <a:t>Meslek Yüksek Okulu ve ilgili meslek kuruluşları temsilcilerinden oluşturulacak kurul tarafından  değerlendirilir. </a:t>
            </a:r>
          </a:p>
          <a:p>
            <a:pPr marL="0" indent="0">
              <a:buNone/>
            </a:pPr>
            <a:r>
              <a:rPr lang="tr-TR" dirty="0">
                <a:latin typeface="Times New Roman" pitchFamily="18" charset="0"/>
                <a:cs typeface="Times New Roman" pitchFamily="18" charset="0"/>
              </a:rPr>
              <a:t>• Değerlendirme sonuçları; ön eleme sonuçları proje başvuru süresinin bitmesinden 5 gün  sonra yani </a:t>
            </a:r>
            <a:r>
              <a:rPr lang="tr-TR" dirty="0" smtClean="0">
                <a:latin typeface="Times New Roman" pitchFamily="18" charset="0"/>
                <a:cs typeface="Times New Roman" pitchFamily="18" charset="0"/>
              </a:rPr>
              <a:t>26 </a:t>
            </a:r>
            <a:r>
              <a:rPr lang="tr-TR" dirty="0">
                <a:latin typeface="Times New Roman" pitchFamily="18" charset="0"/>
                <a:cs typeface="Times New Roman" pitchFamily="18" charset="0"/>
              </a:rPr>
              <a:t>Nisan 2019’da ilan edilir ve finale kalan projeler 29 Nisan 2019’da sergilenir, finale kalan projelerden prototip yapılmışsa prototipin finalde sergide bulunmaları </a:t>
            </a:r>
            <a:r>
              <a:rPr lang="tr-TR" dirty="0" smtClean="0">
                <a:latin typeface="Times New Roman" pitchFamily="18" charset="0"/>
                <a:cs typeface="Times New Roman" pitchFamily="18" charset="0"/>
              </a:rPr>
              <a:t>gerekmektedir</a:t>
            </a:r>
            <a:r>
              <a:rPr lang="tr-TR" dirty="0">
                <a:latin typeface="Times New Roman" pitchFamily="18" charset="0"/>
                <a:cs typeface="Times New Roman" pitchFamily="18" charset="0"/>
              </a:rPr>
              <a:t>.</a:t>
            </a:r>
          </a:p>
          <a:p>
            <a:endParaRPr lang="tr-TR" dirty="0"/>
          </a:p>
        </p:txBody>
      </p:sp>
      <p:sp>
        <p:nvSpPr>
          <p:cNvPr id="4" name="Veri Yer Tutucusu 3"/>
          <p:cNvSpPr>
            <a:spLocks noGrp="1"/>
          </p:cNvSpPr>
          <p:nvPr>
            <p:ph type="dt" sz="half" idx="10"/>
          </p:nvPr>
        </p:nvSpPr>
        <p:spPr/>
        <p:txBody>
          <a:bodyPr/>
          <a:lstStyle/>
          <a:p>
            <a:fld id="{5B812C7E-3D9D-4F12-8082-356517F23E00}"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18</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675217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FF0000"/>
                </a:solidFill>
              </a:rPr>
              <a:t>BAŞVURULARIN DEĞERLENDİRİLMESİ -KRİTERLER</a:t>
            </a:r>
            <a:endParaRPr lang="tr-TR"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pPr marL="0" indent="0">
              <a:buNone/>
            </a:pPr>
            <a:r>
              <a:rPr lang="tr-TR" dirty="0">
                <a:latin typeface="Times New Roman" pitchFamily="18" charset="0"/>
                <a:cs typeface="Times New Roman" pitchFamily="18" charset="0"/>
              </a:rPr>
              <a:t>• Değerlendirme kriterlerine uygun olarak hazırlanan projeler değerlendirme için oluşturulacak jürilerce, "başvuru sistemine yüklenen belgeler” üzerinden değerlendirilir. </a:t>
            </a:r>
          </a:p>
          <a:p>
            <a:pPr marL="0" indent="0">
              <a:buNone/>
            </a:pPr>
            <a:r>
              <a:rPr lang="tr-TR" dirty="0">
                <a:latin typeface="Times New Roman" pitchFamily="18" charset="0"/>
                <a:cs typeface="Times New Roman" pitchFamily="18" charset="0"/>
              </a:rPr>
              <a:t>•Değerlendirme sonucunda sergilenmesi uygun görülen projeler Cizre’de yapılacak final sergisine davet edilir ve varsa prototipler sergilenir.</a:t>
            </a:r>
          </a:p>
          <a:p>
            <a:pPr marL="0" indent="0">
              <a:buNone/>
            </a:pPr>
            <a:r>
              <a:rPr lang="tr-TR" dirty="0">
                <a:latin typeface="Times New Roman" pitchFamily="18" charset="0"/>
                <a:cs typeface="Times New Roman" pitchFamily="18" charset="0"/>
              </a:rPr>
              <a:t>• Finalde yapılacak yarışma sonunda dereceye girenler belirlenir. Ödül alan öğrenci ve danışman öğretmene şartnamede belirtilen ödül ve katılım belgesi verilir. </a:t>
            </a:r>
          </a:p>
          <a:p>
            <a:r>
              <a:rPr lang="tr-TR" dirty="0">
                <a:latin typeface="Times New Roman" pitchFamily="18" charset="0"/>
                <a:cs typeface="Times New Roman" pitchFamily="18" charset="0"/>
              </a:rPr>
              <a:t>Projelerin değerlendirilmesinde; ilk etapta temel alınacak kriterler aşağıda </a:t>
            </a:r>
            <a:r>
              <a:rPr lang="tr-TR" dirty="0" smtClean="0">
                <a:latin typeface="Times New Roman" pitchFamily="18" charset="0"/>
                <a:cs typeface="Times New Roman" pitchFamily="18" charset="0"/>
              </a:rPr>
              <a:t>listelenmiştir</a:t>
            </a:r>
            <a:r>
              <a:rPr lang="tr-TR" dirty="0">
                <a:latin typeface="Times New Roman" pitchFamily="18" charset="0"/>
                <a:cs typeface="Times New Roman" pitchFamily="18" charset="0"/>
              </a:rPr>
              <a:t>. </a:t>
            </a:r>
          </a:p>
          <a:p>
            <a:endParaRPr lang="tr-TR" dirty="0"/>
          </a:p>
        </p:txBody>
      </p:sp>
      <p:sp>
        <p:nvSpPr>
          <p:cNvPr id="4" name="Veri Yer Tutucusu 3"/>
          <p:cNvSpPr>
            <a:spLocks noGrp="1"/>
          </p:cNvSpPr>
          <p:nvPr>
            <p:ph type="dt" sz="half" idx="10"/>
          </p:nvPr>
        </p:nvSpPr>
        <p:spPr/>
        <p:txBody>
          <a:bodyPr/>
          <a:lstStyle/>
          <a:p>
            <a:fld id="{A44B904E-3017-40D3-8EEF-AFDF602E46D9}"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19</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3572478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507"/>
            <a:ext cx="8229600" cy="1368152"/>
          </a:xfrm>
        </p:spPr>
        <p:txBody>
          <a:bodyPr>
            <a:normAutofit fontScale="90000"/>
          </a:bodyPr>
          <a:lstStyle/>
          <a:p>
            <a:r>
              <a:rPr lang="tr-TR" b="1" dirty="0" smtClean="0"/>
              <a:t/>
            </a:r>
            <a:br>
              <a:rPr lang="tr-TR" b="1" dirty="0" smtClean="0"/>
            </a:br>
            <a:r>
              <a:rPr lang="tr-TR" b="1" dirty="0" smtClean="0">
                <a:solidFill>
                  <a:srgbClr val="FF0000"/>
                </a:solidFill>
              </a:rPr>
              <a:t>AMAÇ</a:t>
            </a:r>
            <a:r>
              <a:rPr lang="tr-TR" dirty="0"/>
              <a:t/>
            </a:r>
            <a:br>
              <a:rPr lang="tr-TR" dirty="0"/>
            </a:br>
            <a:endParaRPr lang="tr-TR" dirty="0"/>
          </a:p>
        </p:txBody>
      </p:sp>
      <p:sp>
        <p:nvSpPr>
          <p:cNvPr id="3" name="İçerik Yer Tutucusu 2"/>
          <p:cNvSpPr>
            <a:spLocks noGrp="1"/>
          </p:cNvSpPr>
          <p:nvPr>
            <p:ph idx="1"/>
          </p:nvPr>
        </p:nvSpPr>
        <p:spPr>
          <a:xfrm>
            <a:off x="395536" y="1052736"/>
            <a:ext cx="8229600" cy="4525963"/>
          </a:xfrm>
        </p:spPr>
        <p:txBody>
          <a:bodyPr>
            <a:normAutofit fontScale="85000" lnSpcReduction="20000"/>
          </a:bodyPr>
          <a:lstStyle/>
          <a:p>
            <a:pPr marL="0" indent="0">
              <a:buNone/>
            </a:pPr>
            <a:endParaRPr lang="tr-TR" dirty="0"/>
          </a:p>
          <a:p>
            <a:r>
              <a:rPr lang="tr-TR" sz="3300" dirty="0">
                <a:latin typeface="Times New Roman" pitchFamily="18" charset="0"/>
                <a:cs typeface="Times New Roman" pitchFamily="18" charset="0"/>
              </a:rPr>
              <a:t>Bu yarışma ile; ülkemiz gençlerinin, bilim üreten, yeni teknolojileri geliştirme ve kullanma kapasitesine, yenilikçi ve girişimci özelliklere sahip olacak şekilde yetiştirilmesine katkı sağlanması, projelerini sunabilecekleri girişimsel bir ortam hazırlanması, girişimcilik ve yenilikçilik kültürünün yaygınlaştırılması hedeflenmektedir.</a:t>
            </a:r>
          </a:p>
          <a:p>
            <a:pPr marL="0" indent="0">
              <a:buNone/>
            </a:pPr>
            <a:endParaRPr lang="tr-TR" dirty="0"/>
          </a:p>
          <a:p>
            <a:r>
              <a:rPr lang="tr-TR" dirty="0">
                <a:latin typeface="Times New Roman" pitchFamily="18" charset="0"/>
                <a:cs typeface="Times New Roman" pitchFamily="18" charset="0"/>
              </a:rPr>
              <a:t>Öğretmenlerin öğrencileriyle birlikte, yenilikçi proje üreterek eğitimleri gerçekleştirmesi yoluyla eğitim kalitesinin de artırılması amaçlanmaktadır.</a:t>
            </a:r>
          </a:p>
          <a:p>
            <a:endParaRPr lang="tr-TR" dirty="0"/>
          </a:p>
        </p:txBody>
      </p:sp>
      <p:sp>
        <p:nvSpPr>
          <p:cNvPr id="4" name="Veri Yer Tutucusu 3"/>
          <p:cNvSpPr>
            <a:spLocks noGrp="1"/>
          </p:cNvSpPr>
          <p:nvPr>
            <p:ph type="dt" sz="half" idx="10"/>
          </p:nvPr>
        </p:nvSpPr>
        <p:spPr/>
        <p:txBody>
          <a:bodyPr/>
          <a:lstStyle/>
          <a:p>
            <a:fld id="{C2A7DC82-21FE-43FC-8A4B-DAF5040B6DD4}"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a:t>
            </a:fld>
            <a:endParaRPr lang="tr-TR"/>
          </a:p>
        </p:txBody>
      </p:sp>
      <p:sp>
        <p:nvSpPr>
          <p:cNvPr id="7" name="Altbilgi Yer Tutucusu 6"/>
          <p:cNvSpPr>
            <a:spLocks noGrp="1"/>
          </p:cNvSpPr>
          <p:nvPr>
            <p:ph type="ftr" sz="quarter" idx="11"/>
          </p:nvPr>
        </p:nvSpPr>
        <p:spPr/>
        <p:txBody>
          <a:bodyPr/>
          <a:lstStyle/>
          <a:p>
            <a:r>
              <a:rPr lang="tr-TR" dirty="0" smtClean="0">
                <a:solidFill>
                  <a:schemeClr val="bg1">
                    <a:lumMod val="50000"/>
                  </a:schemeClr>
                </a:solidFill>
              </a:rPr>
              <a:t>Özel Cizre Bilim Teknik Koleji E-Mail: cizrebtk@gmail.com</a:t>
            </a:r>
            <a:endParaRPr lang="tr-TR" dirty="0">
              <a:solidFill>
                <a:schemeClr val="bg1">
                  <a:lumMod val="50000"/>
                </a:schemeClr>
              </a:solidFill>
            </a:endParaRPr>
          </a:p>
        </p:txBody>
      </p:sp>
    </p:spTree>
    <p:extLst>
      <p:ext uri="{BB962C8B-B14F-4D97-AF65-F5344CB8AC3E}">
        <p14:creationId xmlns:p14="http://schemas.microsoft.com/office/powerpoint/2010/main" val="720566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FF0000"/>
                </a:solidFill>
              </a:rPr>
              <a:t>BAŞVURULARIN DEĞERLENDİRİLMESİ -KRİTERLER</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lvl="1"/>
            <a:r>
              <a:rPr lang="tr-TR" dirty="0">
                <a:latin typeface="Times New Roman" pitchFamily="18" charset="0"/>
                <a:cs typeface="Times New Roman" pitchFamily="18" charset="0"/>
              </a:rPr>
              <a:t>Özgünlük ve Yaratıcılık</a:t>
            </a:r>
            <a:r>
              <a:rPr lang="tr-TR" dirty="0">
                <a:latin typeface="Times New Roman" pitchFamily="18" charset="0"/>
                <a:cs typeface="Times New Roman" pitchFamily="18" charset="0"/>
              </a:rPr>
              <a:t>, Yenilikçilik</a:t>
            </a:r>
            <a:r>
              <a:rPr lang="tr-TR"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marL="457200" lvl="1" indent="0">
              <a:buNone/>
            </a:pPr>
            <a:endParaRPr lang="tr-TR" sz="3200" dirty="0">
              <a:latin typeface="Times New Roman" pitchFamily="18" charset="0"/>
              <a:cs typeface="Times New Roman" pitchFamily="18" charset="0"/>
            </a:endParaRPr>
          </a:p>
          <a:p>
            <a:pPr lvl="1"/>
            <a:r>
              <a:rPr lang="tr-TR" dirty="0">
                <a:latin typeface="Times New Roman" pitchFamily="18" charset="0"/>
                <a:cs typeface="Times New Roman" pitchFamily="18" charset="0"/>
              </a:rPr>
              <a:t>Proje kapsamı derinliği (Kullanılan bilimsel yöntem, yaklaşımlar vb</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a:t>
            </a:r>
            <a:endParaRPr lang="tr-TR" sz="3600" dirty="0">
              <a:latin typeface="Times New Roman" pitchFamily="18" charset="0"/>
              <a:cs typeface="Times New Roman" pitchFamily="18" charset="0"/>
            </a:endParaRPr>
          </a:p>
          <a:p>
            <a:pPr marL="0" indent="0">
              <a:buNone/>
            </a:pPr>
            <a:endParaRPr lang="tr-TR" sz="3600" dirty="0">
              <a:latin typeface="Times New Roman" pitchFamily="18" charset="0"/>
              <a:cs typeface="Times New Roman" pitchFamily="18" charset="0"/>
            </a:endParaRPr>
          </a:p>
          <a:p>
            <a:pPr lvl="1"/>
            <a:r>
              <a:rPr lang="tr-TR" dirty="0">
                <a:latin typeface="Times New Roman" pitchFamily="18" charset="0"/>
                <a:cs typeface="Times New Roman" pitchFamily="18" charset="0"/>
              </a:rPr>
              <a:t>Yararlılık (Sosyal fayda, ekonomik fayda, toplumsal kullanımda fayda, Akıllı Şehir uygulamalarına yönelik, Eğitim, Sağlık alanlarına yönelik faydalar, vb.),</a:t>
            </a:r>
            <a:endParaRPr lang="tr-TR" sz="3200" dirty="0">
              <a:latin typeface="Times New Roman" pitchFamily="18" charset="0"/>
              <a:cs typeface="Times New Roman" pitchFamily="18" charset="0"/>
            </a:endParaRPr>
          </a:p>
          <a:p>
            <a:pPr marL="0" indent="0">
              <a:buNone/>
            </a:pPr>
            <a:endParaRPr lang="tr-TR" sz="3600" dirty="0">
              <a:latin typeface="Times New Roman" pitchFamily="18" charset="0"/>
              <a:cs typeface="Times New Roman" pitchFamily="18" charset="0"/>
            </a:endParaRPr>
          </a:p>
          <a:p>
            <a:pPr lvl="1"/>
            <a:r>
              <a:rPr lang="tr-TR" dirty="0">
                <a:latin typeface="Times New Roman" pitchFamily="18" charset="0"/>
                <a:cs typeface="Times New Roman" pitchFamily="18" charset="0"/>
              </a:rPr>
              <a:t>Çeşitli toplum kesimleri için (örneğin engelliler, diğer dezavantajlı gruplar vb. ) günlük hayata kolaylık getiren, günlük hayat problemlerini çözen nitelikte</a:t>
            </a:r>
            <a:r>
              <a:rPr lang="tr-TR" dirty="0" smtClean="0">
                <a:latin typeface="Times New Roman" pitchFamily="18" charset="0"/>
                <a:cs typeface="Times New Roman" pitchFamily="18" charset="0"/>
              </a:rPr>
              <a:t>,</a:t>
            </a:r>
            <a:endParaRPr lang="tr-TR" sz="3200" dirty="0">
              <a:latin typeface="Times New Roman" pitchFamily="18" charset="0"/>
              <a:cs typeface="Times New Roman" pitchFamily="18" charset="0"/>
            </a:endParaRPr>
          </a:p>
          <a:p>
            <a:pPr marL="457200" lvl="1" indent="0">
              <a:buNone/>
            </a:pPr>
            <a:r>
              <a:rPr lang="tr-TR" dirty="0">
                <a:latin typeface="Times New Roman" pitchFamily="18" charset="0"/>
                <a:cs typeface="Times New Roman" pitchFamily="18" charset="0"/>
              </a:rPr>
              <a:t> </a:t>
            </a:r>
            <a:endParaRPr lang="tr-TR" sz="3600" dirty="0">
              <a:latin typeface="Times New Roman" pitchFamily="18" charset="0"/>
              <a:cs typeface="Times New Roman" pitchFamily="18" charset="0"/>
            </a:endParaRPr>
          </a:p>
          <a:p>
            <a:pPr lvl="1"/>
            <a:r>
              <a:rPr lang="tr-TR" dirty="0">
                <a:latin typeface="Times New Roman" pitchFamily="18" charset="0"/>
                <a:cs typeface="Times New Roman" pitchFamily="18" charset="0"/>
              </a:rPr>
              <a:t>Sonuçların bilimlere/teknolojik uygulamalara katkısı ve yaygın kullanım potansiyeli olan bir ürüne </a:t>
            </a:r>
            <a:r>
              <a:rPr lang="tr-TR" dirty="0" err="1">
                <a:latin typeface="Times New Roman" pitchFamily="18" charset="0"/>
                <a:cs typeface="Times New Roman" pitchFamily="18" charset="0"/>
              </a:rPr>
              <a:t>dönüştürülebilirliği</a:t>
            </a:r>
            <a:r>
              <a:rPr lang="tr-TR" dirty="0">
                <a:latin typeface="Times New Roman" pitchFamily="18" charset="0"/>
                <a:cs typeface="Times New Roman" pitchFamily="18" charset="0"/>
              </a:rPr>
              <a:t>, katma değeri,</a:t>
            </a:r>
            <a:endParaRPr lang="tr-TR" sz="3200" dirty="0">
              <a:latin typeface="Times New Roman" pitchFamily="18" charset="0"/>
              <a:cs typeface="Times New Roman" pitchFamily="18" charset="0"/>
            </a:endParaRPr>
          </a:p>
          <a:p>
            <a:endParaRPr lang="tr-TR" dirty="0"/>
          </a:p>
        </p:txBody>
      </p:sp>
      <p:sp>
        <p:nvSpPr>
          <p:cNvPr id="4" name="Veri Yer Tutucusu 3"/>
          <p:cNvSpPr>
            <a:spLocks noGrp="1"/>
          </p:cNvSpPr>
          <p:nvPr>
            <p:ph type="dt" sz="half" idx="10"/>
          </p:nvPr>
        </p:nvSpPr>
        <p:spPr/>
        <p:txBody>
          <a:bodyPr/>
          <a:lstStyle/>
          <a:p>
            <a:fld id="{872CBD18-DC08-49A0-8EB0-0E06859D8CD0}"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20</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2266580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BAŞVURULARIN DEĞERLENDİRİLMESİ -KRİTERLER</a:t>
            </a:r>
            <a:endParaRPr lang="tr-TR" dirty="0"/>
          </a:p>
        </p:txBody>
      </p:sp>
      <p:sp>
        <p:nvSpPr>
          <p:cNvPr id="3" name="İçerik Yer Tutucusu 2"/>
          <p:cNvSpPr>
            <a:spLocks noGrp="1"/>
          </p:cNvSpPr>
          <p:nvPr>
            <p:ph idx="1"/>
          </p:nvPr>
        </p:nvSpPr>
        <p:spPr>
          <a:xfrm>
            <a:off x="457200" y="1484784"/>
            <a:ext cx="8229600" cy="4641379"/>
          </a:xfrm>
        </p:spPr>
        <p:txBody>
          <a:bodyPr>
            <a:normAutofit fontScale="25000" lnSpcReduction="20000"/>
          </a:bodyPr>
          <a:lstStyle/>
          <a:p>
            <a:pPr lvl="1"/>
            <a:r>
              <a:rPr lang="tr-TR" sz="9600" dirty="0">
                <a:latin typeface="Times New Roman" pitchFamily="18" charset="0"/>
                <a:cs typeface="Times New Roman" pitchFamily="18" charset="0"/>
              </a:rPr>
              <a:t>Sonuç ve </a:t>
            </a:r>
            <a:r>
              <a:rPr lang="tr-TR" sz="9600" dirty="0" smtClean="0">
                <a:latin typeface="Times New Roman" pitchFamily="18" charset="0"/>
                <a:cs typeface="Times New Roman" pitchFamily="18" charset="0"/>
              </a:rPr>
              <a:t>Açıklık, </a:t>
            </a:r>
            <a:r>
              <a:rPr lang="tr-TR" sz="9600" dirty="0" err="1" smtClean="0">
                <a:latin typeface="Times New Roman" pitchFamily="18" charset="0"/>
                <a:cs typeface="Times New Roman" pitchFamily="18" charset="0"/>
              </a:rPr>
              <a:t>Gerçeklenebilirlik</a:t>
            </a:r>
            <a:r>
              <a:rPr lang="tr-TR" sz="9600" dirty="0" smtClean="0">
                <a:latin typeface="Times New Roman" pitchFamily="18" charset="0"/>
                <a:cs typeface="Times New Roman" pitchFamily="18" charset="0"/>
              </a:rPr>
              <a:t>,</a:t>
            </a:r>
          </a:p>
          <a:p>
            <a:pPr marL="457200" lvl="1" indent="0">
              <a:buNone/>
            </a:pPr>
            <a:endParaRPr lang="tr-TR" sz="9600" dirty="0">
              <a:latin typeface="Times New Roman" pitchFamily="18" charset="0"/>
              <a:cs typeface="Times New Roman" pitchFamily="18" charset="0"/>
            </a:endParaRPr>
          </a:p>
          <a:p>
            <a:pPr lvl="1"/>
            <a:r>
              <a:rPr lang="tr-TR" sz="9600" dirty="0">
                <a:latin typeface="Times New Roman" pitchFamily="18" charset="0"/>
                <a:cs typeface="Times New Roman" pitchFamily="18" charset="0"/>
              </a:rPr>
              <a:t>Uygulanabilirlik, kullanılabilirlik ve kullanışlılık</a:t>
            </a:r>
            <a:r>
              <a:rPr lang="tr-TR" sz="9600" dirty="0" smtClean="0">
                <a:latin typeface="Times New Roman" pitchFamily="18" charset="0"/>
                <a:cs typeface="Times New Roman" pitchFamily="18" charset="0"/>
              </a:rPr>
              <a:t>,</a:t>
            </a:r>
          </a:p>
          <a:p>
            <a:pPr marL="457200" lvl="1" indent="0">
              <a:buNone/>
            </a:pPr>
            <a:r>
              <a:rPr lang="tr-TR" sz="9600" dirty="0">
                <a:latin typeface="Times New Roman" pitchFamily="18" charset="0"/>
                <a:cs typeface="Times New Roman" pitchFamily="18" charset="0"/>
              </a:rPr>
              <a:t> </a:t>
            </a:r>
          </a:p>
          <a:p>
            <a:pPr lvl="1"/>
            <a:r>
              <a:rPr lang="tr-TR" sz="9600" dirty="0">
                <a:latin typeface="Times New Roman" pitchFamily="18" charset="0"/>
                <a:cs typeface="Times New Roman" pitchFamily="18" charset="0"/>
              </a:rPr>
              <a:t>Yaygınlaştırılabilme etki </a:t>
            </a:r>
            <a:r>
              <a:rPr lang="tr-TR" sz="9600" dirty="0" smtClean="0">
                <a:latin typeface="Times New Roman" pitchFamily="18" charset="0"/>
                <a:cs typeface="Times New Roman" pitchFamily="18" charset="0"/>
              </a:rPr>
              <a:t>seviyesi, Çok </a:t>
            </a:r>
            <a:r>
              <a:rPr lang="tr-TR" sz="9600" dirty="0" err="1">
                <a:latin typeface="Times New Roman" pitchFamily="18" charset="0"/>
                <a:cs typeface="Times New Roman" pitchFamily="18" charset="0"/>
              </a:rPr>
              <a:t>disiplinlilik</a:t>
            </a:r>
            <a:r>
              <a:rPr lang="tr-TR" sz="9600" dirty="0">
                <a:latin typeface="Times New Roman" pitchFamily="18" charset="0"/>
                <a:cs typeface="Times New Roman" pitchFamily="18" charset="0"/>
              </a:rPr>
              <a:t>,</a:t>
            </a:r>
          </a:p>
          <a:p>
            <a:pPr marL="0" indent="0">
              <a:buNone/>
            </a:pPr>
            <a:r>
              <a:rPr lang="tr-TR" sz="9600" dirty="0">
                <a:latin typeface="Times New Roman" pitchFamily="18" charset="0"/>
                <a:cs typeface="Times New Roman" pitchFamily="18" charset="0"/>
              </a:rPr>
              <a:t> </a:t>
            </a:r>
          </a:p>
          <a:p>
            <a:pPr lvl="1"/>
            <a:r>
              <a:rPr lang="tr-TR" sz="9600" dirty="0" smtClean="0">
                <a:latin typeface="Times New Roman" pitchFamily="18" charset="0"/>
                <a:cs typeface="Times New Roman" pitchFamily="18" charset="0"/>
              </a:rPr>
              <a:t>Girişimcilik, Projenin </a:t>
            </a:r>
            <a:r>
              <a:rPr lang="tr-TR" sz="9600" dirty="0">
                <a:latin typeface="Times New Roman" pitchFamily="18" charset="0"/>
                <a:cs typeface="Times New Roman" pitchFamily="18" charset="0"/>
              </a:rPr>
              <a:t>geliştirme süreçlerine </a:t>
            </a:r>
            <a:r>
              <a:rPr lang="tr-TR" sz="9600" dirty="0" smtClean="0">
                <a:latin typeface="Times New Roman" pitchFamily="18" charset="0"/>
                <a:cs typeface="Times New Roman" pitchFamily="18" charset="0"/>
              </a:rPr>
              <a:t>uygunluğu</a:t>
            </a:r>
          </a:p>
          <a:p>
            <a:pPr marL="457200" lvl="1" indent="0">
              <a:buNone/>
            </a:pPr>
            <a:r>
              <a:rPr lang="tr-TR" sz="9600" dirty="0">
                <a:latin typeface="Times New Roman" pitchFamily="18" charset="0"/>
                <a:cs typeface="Times New Roman" pitchFamily="18" charset="0"/>
              </a:rPr>
              <a:t> </a:t>
            </a:r>
          </a:p>
          <a:p>
            <a:pPr lvl="1"/>
            <a:r>
              <a:rPr lang="tr-TR" sz="9600" dirty="0">
                <a:latin typeface="Times New Roman" pitchFamily="18" charset="0"/>
                <a:cs typeface="Times New Roman" pitchFamily="18" charset="0"/>
              </a:rPr>
              <a:t>Proje Ekibi için: Yetkinlik, özümseme ve konuya hâkimiyet, ekip üyelerinin verimliliği, katkıları ve uyumu, tutarlılık ve sonuca ulaşabilme yeteneği, sözel ve yazılı sunumlarda açık ve anlaşılır olmak, gösterilen özen de değerlendirmede önemli olacaktır.</a:t>
            </a:r>
          </a:p>
          <a:p>
            <a:r>
              <a:rPr lang="tr-TR" dirty="0"/>
              <a:t> </a:t>
            </a:r>
            <a:endParaRPr lang="tr-TR" sz="3600" dirty="0"/>
          </a:p>
          <a:p>
            <a:endParaRPr lang="tr-TR" dirty="0"/>
          </a:p>
        </p:txBody>
      </p:sp>
      <p:sp>
        <p:nvSpPr>
          <p:cNvPr id="4" name="Veri Yer Tutucusu 3"/>
          <p:cNvSpPr>
            <a:spLocks noGrp="1"/>
          </p:cNvSpPr>
          <p:nvPr>
            <p:ph type="dt" sz="half" idx="10"/>
          </p:nvPr>
        </p:nvSpPr>
        <p:spPr/>
        <p:txBody>
          <a:bodyPr/>
          <a:lstStyle/>
          <a:p>
            <a:fld id="{0D3EF528-2ED6-46C5-B452-C388051F0D0E}"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21</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514292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ln>
            <a:solidFill>
              <a:schemeClr val="accent1"/>
            </a:solidFill>
          </a:ln>
        </p:spPr>
        <p:txBody>
          <a:bodyPr>
            <a:normAutofit fontScale="90000"/>
          </a:bodyPr>
          <a:lstStyle/>
          <a:p>
            <a:r>
              <a:rPr lang="tr-TR" b="1" dirty="0">
                <a:solidFill>
                  <a:srgbClr val="FF0000"/>
                </a:solidFill>
              </a:rPr>
              <a:t>BAŞVURULARIN DEĞERLENDİRİLMESİ -KRİTERLER</a:t>
            </a:r>
            <a:endParaRPr lang="tr-TR" dirty="0">
              <a:solidFill>
                <a:srgbClr val="FF0000"/>
              </a:solidFill>
            </a:endParaRPr>
          </a:p>
        </p:txBody>
      </p:sp>
      <p:sp>
        <p:nvSpPr>
          <p:cNvPr id="3" name="İçerik Yer Tutucusu 2"/>
          <p:cNvSpPr>
            <a:spLocks noGrp="1"/>
          </p:cNvSpPr>
          <p:nvPr>
            <p:ph idx="1"/>
          </p:nvPr>
        </p:nvSpPr>
        <p:spPr/>
        <p:txBody>
          <a:bodyPr>
            <a:normAutofit fontScale="62500" lnSpcReduction="20000"/>
          </a:bodyPr>
          <a:lstStyle/>
          <a:p>
            <a:r>
              <a:rPr lang="tr-TR" dirty="0" smtClean="0">
                <a:latin typeface="Times New Roman" pitchFamily="18" charset="0"/>
                <a:cs typeface="Times New Roman" pitchFamily="18" charset="0"/>
              </a:rPr>
              <a:t>Projede </a:t>
            </a:r>
            <a:r>
              <a:rPr lang="tr-TR" dirty="0">
                <a:latin typeface="Times New Roman" pitchFamily="18" charset="0"/>
                <a:cs typeface="Times New Roman" pitchFamily="18" charset="0"/>
              </a:rPr>
              <a:t>özgünlük ve projenin ilgili öğrenci/</a:t>
            </a:r>
            <a:r>
              <a:rPr lang="tr-TR" dirty="0" err="1">
                <a:latin typeface="Times New Roman" pitchFamily="18" charset="0"/>
                <a:cs typeface="Times New Roman" pitchFamily="18" charset="0"/>
              </a:rPr>
              <a:t>ler</a:t>
            </a:r>
            <a:r>
              <a:rPr lang="tr-TR" dirty="0">
                <a:latin typeface="Times New Roman" pitchFamily="18" charset="0"/>
                <a:cs typeface="Times New Roman" pitchFamily="18" charset="0"/>
              </a:rPr>
              <a:t> tarafından yapılmış olması çok önemlidir. Halk sağlığı ve güvenliği için risk teşkil ettiği/edeceği düşünülen ve kişi haklarına aykırı projeler yarışma kapsamına alınmaz</a:t>
            </a:r>
            <a:r>
              <a:rPr lang="tr-TR" dirty="0" smtClean="0">
                <a:latin typeface="Times New Roman" pitchFamily="18" charset="0"/>
                <a:cs typeface="Times New Roman" pitchFamily="18" charset="0"/>
              </a:rPr>
              <a:t>.</a:t>
            </a:r>
          </a:p>
          <a:p>
            <a:r>
              <a:rPr lang="tr-TR" dirty="0">
                <a:latin typeface="Times New Roman" pitchFamily="18" charset="0"/>
                <a:cs typeface="Times New Roman" pitchFamily="18" charset="0"/>
              </a:rPr>
              <a:t>Jürinin kanaatine göre aşağıdaki şartlardan biri veya birkaçını içeren projeler değerlendirme dışında tutulacaktır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lvl="0"/>
            <a:r>
              <a:rPr lang="tr-TR" dirty="0">
                <a:latin typeface="Times New Roman" pitchFamily="18" charset="0"/>
                <a:cs typeface="Times New Roman" pitchFamily="18" charset="0"/>
              </a:rPr>
              <a:t>Konunun uzmanlarından gereğinden fazla yardım alınması</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a:t>
            </a:r>
          </a:p>
          <a:p>
            <a:pPr lvl="0"/>
            <a:r>
              <a:rPr lang="tr-TR" dirty="0">
                <a:latin typeface="Times New Roman" pitchFamily="18" charset="0"/>
                <a:cs typeface="Times New Roman" pitchFamily="18" charset="0"/>
              </a:rPr>
              <a:t>Başkalarının çalışmalarından kaynak gösterilmeden yararlanılması</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lvl="0"/>
            <a:r>
              <a:rPr lang="tr-TR" dirty="0">
                <a:latin typeface="Times New Roman" pitchFamily="18" charset="0"/>
                <a:cs typeface="Times New Roman" pitchFamily="18" charset="0"/>
              </a:rPr>
              <a:t>Proje kapsamında yürütülen çalışmaların halk sağlığı ve güvenliği için risk teşkil ettiğinin / edeceğinin anlaşılması </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a:t>
            </a:r>
          </a:p>
          <a:p>
            <a:r>
              <a:rPr lang="tr-TR" dirty="0">
                <a:latin typeface="Times New Roman" pitchFamily="18" charset="0"/>
                <a:cs typeface="Times New Roman" pitchFamily="18" charset="0"/>
              </a:rPr>
              <a:t>Tüm değerlendirmelerde jüri kararı kesindir</a:t>
            </a:r>
            <a:r>
              <a:rPr lang="tr-TR" dirty="0" smtClean="0">
                <a:latin typeface="Times New Roman" pitchFamily="18" charset="0"/>
                <a:cs typeface="Times New Roman" pitchFamily="18" charset="0"/>
              </a:rPr>
              <a:t>.</a:t>
            </a:r>
          </a:p>
          <a:p>
            <a:r>
              <a:rPr lang="tr-TR" dirty="0">
                <a:latin typeface="Times New Roman" pitchFamily="18" charset="0"/>
                <a:cs typeface="Times New Roman" pitchFamily="18" charset="0"/>
              </a:rPr>
              <a:t>• Proje başvurularının bilimsel değerlendirmesi yukarıda belirtilen usul ve esaslar çerçevesinde, alanlarında uzman jüri üyeleri tarafından objektif bir şekilde yapılmaktadır.</a:t>
            </a:r>
          </a:p>
          <a:p>
            <a:pPr marL="0" indent="0">
              <a:buNone/>
            </a:pPr>
            <a:r>
              <a:rPr lang="tr-TR" dirty="0">
                <a:latin typeface="Times New Roman" pitchFamily="18" charset="0"/>
                <a:cs typeface="Times New Roman" pitchFamily="18" charset="0"/>
              </a:rPr>
              <a:t>•Değerlendirme sonucuna itiraz kabul edilmez. </a:t>
            </a:r>
          </a:p>
          <a:p>
            <a:pPr marL="0" indent="0">
              <a:buNone/>
            </a:pPr>
            <a:r>
              <a:rPr lang="tr-TR" dirty="0">
                <a:latin typeface="Times New Roman" pitchFamily="18" charset="0"/>
                <a:cs typeface="Times New Roman" pitchFamily="18" charset="0"/>
              </a:rPr>
              <a:t>• Yarışma yürütücüsü olan Bilim Teknik Koleji yarışma ile ilgili her türlü değişiklik hakkına sahiptir. </a:t>
            </a:r>
          </a:p>
          <a:p>
            <a:endParaRPr lang="tr-TR" dirty="0"/>
          </a:p>
          <a:p>
            <a:endParaRPr lang="tr-TR" dirty="0"/>
          </a:p>
          <a:p>
            <a:endParaRPr lang="tr-TR" dirty="0"/>
          </a:p>
        </p:txBody>
      </p:sp>
      <p:sp>
        <p:nvSpPr>
          <p:cNvPr id="4" name="Veri Yer Tutucusu 3"/>
          <p:cNvSpPr>
            <a:spLocks noGrp="1"/>
          </p:cNvSpPr>
          <p:nvPr>
            <p:ph type="dt" sz="half" idx="10"/>
          </p:nvPr>
        </p:nvSpPr>
        <p:spPr/>
        <p:txBody>
          <a:bodyPr/>
          <a:lstStyle/>
          <a:p>
            <a:fld id="{7854781B-D5CB-450B-8750-197B8B9AC965}"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22</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327729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588" y="243224"/>
            <a:ext cx="8146852" cy="632102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858613" y="5317757"/>
            <a:ext cx="6624736" cy="830997"/>
          </a:xfrm>
          <a:prstGeom prst="rect">
            <a:avLst/>
          </a:prstGeom>
        </p:spPr>
        <p:txBody>
          <a:bodyPr wrap="square">
            <a:spAutoFit/>
          </a:bodyPr>
          <a:lstStyle/>
          <a:p>
            <a:r>
              <a:rPr lang="en-US" sz="2400" dirty="0" err="1"/>
              <a:t>Ön</a:t>
            </a:r>
            <a:r>
              <a:rPr lang="en-US" sz="2400" dirty="0"/>
              <a:t> </a:t>
            </a:r>
            <a:r>
              <a:rPr lang="en-US" sz="2400" dirty="0" err="1"/>
              <a:t>Değerlendirme</a:t>
            </a:r>
            <a:endParaRPr lang="tr-TR" sz="2400" dirty="0"/>
          </a:p>
          <a:p>
            <a:r>
              <a:rPr lang="en-US" sz="2400" dirty="0" err="1" smtClean="0"/>
              <a:t>Jürileri</a:t>
            </a:r>
            <a:r>
              <a:rPr lang="en-US" sz="2400" dirty="0" smtClean="0"/>
              <a:t> </a:t>
            </a:r>
            <a:r>
              <a:rPr lang="en-US" sz="2400" dirty="0" err="1"/>
              <a:t>Tarafından</a:t>
            </a:r>
            <a:r>
              <a:rPr lang="en-US" sz="2400" dirty="0"/>
              <a:t> </a:t>
            </a:r>
            <a:r>
              <a:rPr lang="en-US" sz="2400" dirty="0" smtClean="0"/>
              <a:t>Online</a:t>
            </a:r>
            <a:r>
              <a:rPr lang="tr-TR" sz="2400" dirty="0" smtClean="0"/>
              <a:t> Tarama </a:t>
            </a:r>
            <a:r>
              <a:rPr lang="en-US" sz="2400" dirty="0" smtClean="0"/>
              <a:t> </a:t>
            </a:r>
            <a:r>
              <a:rPr lang="en-US" sz="2400" dirty="0" err="1" smtClean="0"/>
              <a:t>Değerlendirme</a:t>
            </a:r>
            <a:r>
              <a:rPr lang="tr-TR" sz="2400" dirty="0" smtClean="0"/>
              <a:t>si</a:t>
            </a:r>
            <a:endParaRPr lang="tr-TR" sz="2400" dirty="0"/>
          </a:p>
        </p:txBody>
      </p:sp>
      <p:sp>
        <p:nvSpPr>
          <p:cNvPr id="3" name="Dikdörtgen 2"/>
          <p:cNvSpPr/>
          <p:nvPr/>
        </p:nvSpPr>
        <p:spPr>
          <a:xfrm>
            <a:off x="1884980" y="3645024"/>
            <a:ext cx="4991275" cy="1200329"/>
          </a:xfrm>
          <a:prstGeom prst="rect">
            <a:avLst/>
          </a:prstGeom>
        </p:spPr>
        <p:txBody>
          <a:bodyPr wrap="square">
            <a:spAutoFit/>
          </a:bodyPr>
          <a:lstStyle/>
          <a:p>
            <a:endParaRPr lang="tr-TR" sz="2400" b="1" dirty="0">
              <a:solidFill>
                <a:srgbClr val="0070C0"/>
              </a:solidFill>
            </a:endParaRPr>
          </a:p>
          <a:p>
            <a:r>
              <a:rPr lang="en-US" sz="2400" dirty="0" smtClean="0">
                <a:solidFill>
                  <a:srgbClr val="0070C0"/>
                </a:solidFill>
              </a:rPr>
              <a:t> </a:t>
            </a:r>
            <a:r>
              <a:rPr lang="en-US" sz="2400" dirty="0" err="1" smtClean="0">
                <a:solidFill>
                  <a:srgbClr val="0070C0"/>
                </a:solidFill>
              </a:rPr>
              <a:t>Jürileri</a:t>
            </a:r>
            <a:r>
              <a:rPr lang="tr-TR" sz="2400" dirty="0">
                <a:solidFill>
                  <a:srgbClr val="0070C0"/>
                </a:solidFill>
              </a:rPr>
              <a:t> </a:t>
            </a:r>
            <a:r>
              <a:rPr lang="en-US" sz="2400" dirty="0" err="1" smtClean="0">
                <a:solidFill>
                  <a:srgbClr val="0070C0"/>
                </a:solidFill>
              </a:rPr>
              <a:t>Tarafından</a:t>
            </a:r>
            <a:r>
              <a:rPr lang="en-US" sz="2400" dirty="0" smtClean="0">
                <a:solidFill>
                  <a:srgbClr val="0070C0"/>
                </a:solidFill>
              </a:rPr>
              <a:t> </a:t>
            </a:r>
            <a:r>
              <a:rPr lang="en-US" sz="2400" dirty="0" err="1">
                <a:solidFill>
                  <a:srgbClr val="0070C0"/>
                </a:solidFill>
              </a:rPr>
              <a:t>Sergisi</a:t>
            </a:r>
            <a:r>
              <a:rPr lang="en-US" sz="2400" dirty="0">
                <a:solidFill>
                  <a:srgbClr val="0070C0"/>
                </a:solidFill>
              </a:rPr>
              <a:t> </a:t>
            </a:r>
            <a:r>
              <a:rPr lang="en-US" sz="2400" dirty="0" err="1">
                <a:solidFill>
                  <a:srgbClr val="0070C0"/>
                </a:solidFill>
              </a:rPr>
              <a:t>Sırasında</a:t>
            </a:r>
            <a:r>
              <a:rPr lang="en-US" sz="2400" dirty="0">
                <a:solidFill>
                  <a:srgbClr val="0070C0"/>
                </a:solidFill>
              </a:rPr>
              <a:t> </a:t>
            </a:r>
            <a:r>
              <a:rPr lang="en-US" sz="2400" dirty="0" err="1">
                <a:solidFill>
                  <a:srgbClr val="0070C0"/>
                </a:solidFill>
              </a:rPr>
              <a:t>Mülakat</a:t>
            </a:r>
            <a:r>
              <a:rPr lang="en-US" sz="2400" dirty="0">
                <a:solidFill>
                  <a:srgbClr val="0070C0"/>
                </a:solidFill>
              </a:rPr>
              <a:t> </a:t>
            </a:r>
            <a:r>
              <a:rPr lang="en-US" sz="2400" dirty="0" err="1">
                <a:solidFill>
                  <a:srgbClr val="0070C0"/>
                </a:solidFill>
              </a:rPr>
              <a:t>Yoluyla</a:t>
            </a:r>
            <a:r>
              <a:rPr lang="en-US" sz="2400" dirty="0">
                <a:solidFill>
                  <a:srgbClr val="0070C0"/>
                </a:solidFill>
              </a:rPr>
              <a:t> </a:t>
            </a:r>
            <a:r>
              <a:rPr lang="en-US" sz="2400" dirty="0" err="1">
                <a:solidFill>
                  <a:srgbClr val="0070C0"/>
                </a:solidFill>
              </a:rPr>
              <a:t>Değerlendirme</a:t>
            </a:r>
            <a:endParaRPr lang="tr-TR" sz="2400" dirty="0">
              <a:solidFill>
                <a:srgbClr val="0070C0"/>
              </a:solidFill>
            </a:endParaRPr>
          </a:p>
        </p:txBody>
      </p:sp>
      <p:sp>
        <p:nvSpPr>
          <p:cNvPr id="4" name="Dikdörtgen 3"/>
          <p:cNvSpPr/>
          <p:nvPr/>
        </p:nvSpPr>
        <p:spPr>
          <a:xfrm>
            <a:off x="2730822" y="1196752"/>
            <a:ext cx="3456384" cy="1938992"/>
          </a:xfrm>
          <a:prstGeom prst="rect">
            <a:avLst/>
          </a:prstGeom>
        </p:spPr>
        <p:txBody>
          <a:bodyPr wrap="square">
            <a:spAutoFit/>
          </a:bodyPr>
          <a:lstStyle/>
          <a:p>
            <a:pPr algn="ctr"/>
            <a:r>
              <a:rPr lang="en-US" sz="2400" dirty="0" smtClean="0">
                <a:latin typeface="Times New Roman" pitchFamily="18" charset="0"/>
                <a:cs typeface="Times New Roman" pitchFamily="18" charset="0"/>
              </a:rPr>
              <a:t>Final </a:t>
            </a:r>
            <a:r>
              <a:rPr lang="en-US" sz="2400" dirty="0" err="1" smtClean="0">
                <a:latin typeface="Times New Roman" pitchFamily="18" charset="0"/>
                <a:cs typeface="Times New Roman" pitchFamily="18" charset="0"/>
              </a:rPr>
              <a:t>Sergisi</a:t>
            </a:r>
            <a:endParaRPr lang="tr-TR" sz="2400" dirty="0" smtClean="0">
              <a:latin typeface="Times New Roman" pitchFamily="18" charset="0"/>
              <a:cs typeface="Times New Roman" pitchFamily="18" charset="0"/>
            </a:endParaRPr>
          </a:p>
          <a:p>
            <a:pPr algn="ctr"/>
            <a:r>
              <a:rPr lang="en-US" sz="2400" dirty="0" smtClean="0">
                <a:latin typeface="Times New Roman" pitchFamily="18" charset="0"/>
                <a:cs typeface="Times New Roman" pitchFamily="18" charset="0"/>
              </a:rPr>
              <a:t>Final </a:t>
            </a:r>
            <a:r>
              <a:rPr lang="en-US" sz="2400" dirty="0" err="1" smtClean="0">
                <a:latin typeface="Times New Roman" pitchFamily="18" charset="0"/>
                <a:cs typeface="Times New Roman" pitchFamily="18" charset="0"/>
              </a:rPr>
              <a:t>Jürileri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Tarafından</a:t>
            </a:r>
            <a:r>
              <a:rPr lang="en-US" sz="2400" dirty="0" smtClean="0">
                <a:latin typeface="Times New Roman" pitchFamily="18" charset="0"/>
                <a:cs typeface="Times New Roman" pitchFamily="18" charset="0"/>
              </a:rPr>
              <a:t> Final </a:t>
            </a:r>
            <a:r>
              <a:rPr lang="en-US" sz="2400" dirty="0" err="1" smtClean="0">
                <a:latin typeface="Times New Roman" pitchFamily="18" charset="0"/>
                <a:cs typeface="Times New Roman" pitchFamily="18" charset="0"/>
              </a:rPr>
              <a:t>Sergisi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Sırasında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Mülakat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Yoluyla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Değerlendirme</a:t>
            </a:r>
            <a:endParaRPr lang="tr-TR" sz="2400" dirty="0">
              <a:latin typeface="Times New Roman" pitchFamily="18" charset="0"/>
              <a:cs typeface="Times New Roman" pitchFamily="18" charset="0"/>
            </a:endParaRPr>
          </a:p>
        </p:txBody>
      </p:sp>
      <p:sp>
        <p:nvSpPr>
          <p:cNvPr id="5" name="Dikdörtgen 4"/>
          <p:cNvSpPr/>
          <p:nvPr/>
        </p:nvSpPr>
        <p:spPr>
          <a:xfrm>
            <a:off x="1331640" y="332656"/>
            <a:ext cx="6840760" cy="369332"/>
          </a:xfrm>
          <a:prstGeom prst="rect">
            <a:avLst/>
          </a:prstGeom>
        </p:spPr>
        <p:txBody>
          <a:bodyPr wrap="square">
            <a:spAutoFit/>
          </a:bodyPr>
          <a:lstStyle/>
          <a:p>
            <a:r>
              <a:rPr lang="en-US" b="1" dirty="0" smtClean="0">
                <a:solidFill>
                  <a:schemeClr val="bg1"/>
                </a:solidFill>
              </a:rPr>
              <a:t>DEĞERLENDİRME YÖNTEMİ</a:t>
            </a:r>
            <a:endParaRPr lang="tr-TR" dirty="0">
              <a:solidFill>
                <a:schemeClr val="bg1"/>
              </a:solidFill>
            </a:endParaRPr>
          </a:p>
        </p:txBody>
      </p:sp>
      <p:sp>
        <p:nvSpPr>
          <p:cNvPr id="6" name="Veri Yer Tutucusu 5"/>
          <p:cNvSpPr>
            <a:spLocks noGrp="1"/>
          </p:cNvSpPr>
          <p:nvPr>
            <p:ph type="dt" sz="half" idx="10"/>
          </p:nvPr>
        </p:nvSpPr>
        <p:spPr/>
        <p:txBody>
          <a:bodyPr/>
          <a:lstStyle/>
          <a:p>
            <a:fld id="{CEF49737-E01E-4EC3-A416-ABBD32C305B1}" type="datetime1">
              <a:rPr lang="tr-TR" smtClean="0"/>
              <a:t>20.03.2019</a:t>
            </a:fld>
            <a:endParaRPr lang="tr-TR"/>
          </a:p>
        </p:txBody>
      </p:sp>
      <p:sp>
        <p:nvSpPr>
          <p:cNvPr id="8" name="Slayt Numarası Yer Tutucusu 7"/>
          <p:cNvSpPr>
            <a:spLocks noGrp="1"/>
          </p:cNvSpPr>
          <p:nvPr>
            <p:ph type="sldNum" sz="quarter" idx="12"/>
          </p:nvPr>
        </p:nvSpPr>
        <p:spPr/>
        <p:txBody>
          <a:bodyPr/>
          <a:lstStyle/>
          <a:p>
            <a:fld id="{F302176B-0E47-46AC-8F43-DAB4B8A37D06}" type="slidenum">
              <a:rPr lang="tr-TR" smtClean="0"/>
              <a:t>23</a:t>
            </a:fld>
            <a:endParaRPr lang="tr-TR"/>
          </a:p>
        </p:txBody>
      </p:sp>
      <p:sp>
        <p:nvSpPr>
          <p:cNvPr id="9" name="Altbilgi Yer Tutucusu 8"/>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3956099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smtClean="0">
                <a:solidFill>
                  <a:srgbClr val="FF0000"/>
                </a:solidFill>
              </a:rPr>
              <a:t>SERGİLEME ALANI VE DESTEKLERİ</a:t>
            </a:r>
            <a:r>
              <a:rPr lang="tr-TR" sz="3600" dirty="0" smtClean="0"/>
              <a:t/>
            </a:r>
            <a:br>
              <a:rPr lang="tr-TR" sz="3600" dirty="0" smtClean="0"/>
            </a:br>
            <a:endParaRPr lang="tr-TR" sz="3600" dirty="0"/>
          </a:p>
        </p:txBody>
      </p:sp>
      <p:sp>
        <p:nvSpPr>
          <p:cNvPr id="3" name="İçerik Yer Tutucusu 2"/>
          <p:cNvSpPr>
            <a:spLocks noGrp="1"/>
          </p:cNvSpPr>
          <p:nvPr>
            <p:ph idx="1"/>
          </p:nvPr>
        </p:nvSpPr>
        <p:spPr/>
        <p:txBody>
          <a:bodyPr>
            <a:normAutofit fontScale="92500" lnSpcReduction="20000"/>
          </a:bodyPr>
          <a:lstStyle/>
          <a:p>
            <a:r>
              <a:rPr lang="tr-TR" dirty="0">
                <a:latin typeface="Times New Roman" pitchFamily="18" charset="0"/>
                <a:cs typeface="Times New Roman" pitchFamily="18" charset="0"/>
              </a:rPr>
              <a:t>Final Sergisi </a:t>
            </a:r>
            <a:r>
              <a:rPr lang="tr-TR" b="1" dirty="0">
                <a:latin typeface="Times New Roman" pitchFamily="18" charset="0"/>
                <a:cs typeface="Times New Roman" pitchFamily="18" charset="0"/>
              </a:rPr>
              <a:t>29-30 Nisan 2019</a:t>
            </a:r>
            <a:r>
              <a:rPr lang="tr-TR" dirty="0">
                <a:latin typeface="Times New Roman" pitchFamily="18" charset="0"/>
                <a:cs typeface="Times New Roman" pitchFamily="18" charset="0"/>
              </a:rPr>
              <a:t> tarihleri arasında Cizre ilçe merkezinde gerçekleştirilecektir. </a:t>
            </a:r>
          </a:p>
          <a:p>
            <a:r>
              <a:rPr lang="tr-TR" dirty="0">
                <a:latin typeface="Times New Roman" pitchFamily="18" charset="0"/>
                <a:cs typeface="Times New Roman" pitchFamily="18" charset="0"/>
              </a:rPr>
              <a:t>Sergileme alanı malzemeleri (masa, pano vb.) ve alanla ilgili alt yapı hizmetleri Bilim Teknik Koleji tarafından, sergilenmeye hak kazanan projelerle ilgili diğer teknik donanım, sergi malzemeleri ekip üyeleri tarafından temin edilecektir</a:t>
            </a:r>
          </a:p>
          <a:p>
            <a:r>
              <a:rPr lang="tr-TR" dirty="0">
                <a:latin typeface="Times New Roman" pitchFamily="18" charset="0"/>
                <a:cs typeface="Times New Roman" pitchFamily="18" charset="0"/>
              </a:rPr>
              <a:t>Proje sahibi öğrencilerin yarışma süresince tüm sorumluluğu görevlendirilen danışman öğretmene aittir.</a:t>
            </a:r>
          </a:p>
          <a:p>
            <a:endParaRPr lang="tr-TR" dirty="0"/>
          </a:p>
        </p:txBody>
      </p:sp>
      <p:sp>
        <p:nvSpPr>
          <p:cNvPr id="4" name="Veri Yer Tutucusu 3"/>
          <p:cNvSpPr>
            <a:spLocks noGrp="1"/>
          </p:cNvSpPr>
          <p:nvPr>
            <p:ph type="dt" sz="half" idx="10"/>
          </p:nvPr>
        </p:nvSpPr>
        <p:spPr/>
        <p:txBody>
          <a:bodyPr/>
          <a:lstStyle/>
          <a:p>
            <a:fld id="{AC0FB11F-9AEF-4BCE-A81B-55406DD97A5E}"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24</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324615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
            </a:r>
            <a:br>
              <a:rPr lang="tr-TR" b="1" dirty="0" smtClean="0"/>
            </a:br>
            <a:r>
              <a:rPr lang="tr-TR" b="1" dirty="0" smtClean="0"/>
              <a:t>TELİF HAKLARI</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r>
              <a:rPr lang="tr-TR" dirty="0">
                <a:latin typeface="Times New Roman" pitchFamily="18" charset="0"/>
                <a:cs typeface="Times New Roman" pitchFamily="18" charset="0"/>
              </a:rPr>
              <a:t>Yarışmaya katılacak projelerin tüm çıktılarının, Fikir ve Sanat Eserleri Kanunu ve diğer ilgili mevzuattan doğan fikri mülkiyete ilişkin hakları ile sınai hakları fikir sahiplerine aittir.</a:t>
            </a:r>
          </a:p>
          <a:p>
            <a:pPr marL="0" indent="0">
              <a:buNone/>
            </a:pPr>
            <a:endParaRPr lang="tr-TR" dirty="0">
              <a:latin typeface="Times New Roman" pitchFamily="18" charset="0"/>
              <a:cs typeface="Times New Roman" pitchFamily="18" charset="0"/>
            </a:endParaRPr>
          </a:p>
          <a:p>
            <a:r>
              <a:rPr lang="tr-TR" dirty="0">
                <a:latin typeface="Times New Roman" pitchFamily="18" charset="0"/>
                <a:cs typeface="Times New Roman" pitchFamily="18" charset="0"/>
              </a:rPr>
              <a:t>Ticari bir değeri olduğu düşünülen projeler için sergilenmeden önce patent başvurusunda bulunulması önerilir. Bunun için gerekli bilgi www.turkpatent.gov.tr adresinden edinilebilir.</a:t>
            </a:r>
          </a:p>
          <a:p>
            <a:pPr marL="0" indent="0">
              <a:buNone/>
            </a:pPr>
            <a:r>
              <a:rPr lang="tr-TR" dirty="0" smtClean="0">
                <a:latin typeface="Times New Roman" pitchFamily="18" charset="0"/>
                <a:cs typeface="Times New Roman" pitchFamily="18" charset="0"/>
                <a:sym typeface="Symbol"/>
              </a:rPr>
              <a:t></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Yarışmaya katılanlar bu şartnamede belirtilen koşulları ve jürinin kararlarını kabul etmiş olurlar.</a:t>
            </a:r>
          </a:p>
          <a:p>
            <a:pPr marL="0" indent="0">
              <a:buNone/>
            </a:pPr>
            <a:r>
              <a:rPr lang="tr-TR" b="1" dirty="0"/>
              <a:t> </a:t>
            </a:r>
            <a:endParaRPr lang="tr-TR" dirty="0"/>
          </a:p>
          <a:p>
            <a:endParaRPr lang="tr-TR" dirty="0"/>
          </a:p>
        </p:txBody>
      </p:sp>
      <p:sp>
        <p:nvSpPr>
          <p:cNvPr id="4" name="Veri Yer Tutucusu 3"/>
          <p:cNvSpPr>
            <a:spLocks noGrp="1"/>
          </p:cNvSpPr>
          <p:nvPr>
            <p:ph type="dt" sz="half" idx="10"/>
          </p:nvPr>
        </p:nvSpPr>
        <p:spPr/>
        <p:txBody>
          <a:bodyPr/>
          <a:lstStyle/>
          <a:p>
            <a:fld id="{16F98D39-DC03-4AF5-B624-FEF58AE57504}"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25</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4667930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18FF43DE-FEEE-4B6E-8328-F982EE3B3220}" type="datetime1">
              <a:rPr lang="tr-TR" smtClean="0"/>
              <a:t>20.03.2019</a:t>
            </a:fld>
            <a:endParaRPr lang="tr-TR"/>
          </a:p>
        </p:txBody>
      </p:sp>
      <p:sp>
        <p:nvSpPr>
          <p:cNvPr id="5" name="Altbilgi Yer Tutucusu 4"/>
          <p:cNvSpPr>
            <a:spLocks noGrp="1"/>
          </p:cNvSpPr>
          <p:nvPr>
            <p:ph type="ftr" sz="quarter" idx="11"/>
          </p:nvPr>
        </p:nvSpPr>
        <p:spPr/>
        <p:txBody>
          <a:bodyPr/>
          <a:lstStyle/>
          <a:p>
            <a:r>
              <a:rPr lang="tr-TR" smtClean="0"/>
              <a:t>Özel Cizre Bilim Teknik Koleji E-Mail: cizrebtk@gmail.com</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26</a:t>
            </a:fld>
            <a:endParaRPr lang="tr-TR"/>
          </a:p>
        </p:txBody>
      </p:sp>
      <p:sp>
        <p:nvSpPr>
          <p:cNvPr id="7" name="Dikdörtgen 6"/>
          <p:cNvSpPr/>
          <p:nvPr/>
        </p:nvSpPr>
        <p:spPr>
          <a:xfrm>
            <a:off x="0" y="2708920"/>
            <a:ext cx="9793088" cy="1569660"/>
          </a:xfrm>
          <a:prstGeom prst="rect">
            <a:avLst/>
          </a:prstGeom>
        </p:spPr>
        <p:txBody>
          <a:bodyPr wrap="square">
            <a:spAutoFit/>
          </a:bodyPr>
          <a:lstStyle/>
          <a:p>
            <a:pPr algn="ctr"/>
            <a:r>
              <a:rPr lang="tr-TR" sz="3200" dirty="0">
                <a:latin typeface="Times New Roman" pitchFamily="18" charset="0"/>
                <a:cs typeface="Times New Roman" pitchFamily="18" charset="0"/>
              </a:rPr>
              <a:t>ÖZEL CİZRE BİLİM TEKNİK KOLEJİ </a:t>
            </a:r>
          </a:p>
          <a:p>
            <a:pPr algn="ctr"/>
            <a:endParaRPr lang="tr-TR" sz="3200" dirty="0">
              <a:latin typeface="Times New Roman" pitchFamily="18" charset="0"/>
              <a:cs typeface="Times New Roman" pitchFamily="18" charset="0"/>
            </a:endParaRPr>
          </a:p>
          <a:p>
            <a:pPr algn="ctr"/>
            <a:r>
              <a:rPr lang="tr-TR" sz="3200" dirty="0">
                <a:latin typeface="Times New Roman" pitchFamily="18" charset="0"/>
                <a:cs typeface="Times New Roman" pitchFamily="18" charset="0"/>
              </a:rPr>
              <a:t>TÜM YARIŞMACILARA BAŞARILAR DİLER.</a:t>
            </a:r>
            <a:endParaRPr lang="tr-TR" sz="3200" dirty="0">
              <a:latin typeface="Times New Roman" pitchFamily="18" charset="0"/>
              <a:cs typeface="Times New Roman" pitchFamily="18" charset="0"/>
            </a:endParaRPr>
          </a:p>
        </p:txBody>
      </p:sp>
    </p:spTree>
    <p:extLst>
      <p:ext uri="{BB962C8B-B14F-4D97-AF65-F5344CB8AC3E}">
        <p14:creationId xmlns:p14="http://schemas.microsoft.com/office/powerpoint/2010/main" val="4253950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8229600" cy="1008112"/>
          </a:xfrm>
        </p:spPr>
        <p:txBody>
          <a:bodyPr>
            <a:normAutofit fontScale="90000"/>
          </a:bodyPr>
          <a:lstStyle/>
          <a:p>
            <a:r>
              <a:rPr lang="tr-TR" b="1" dirty="0" smtClean="0"/>
              <a:t/>
            </a:r>
            <a:br>
              <a:rPr lang="tr-TR" b="1" dirty="0" smtClean="0"/>
            </a:br>
            <a:r>
              <a:rPr lang="tr-TR" b="1" dirty="0" smtClean="0"/>
              <a:t>YARIŞMANIN </a:t>
            </a:r>
            <a:r>
              <a:rPr lang="tr-TR" b="1" dirty="0"/>
              <a:t>KATEGORİLERİ</a:t>
            </a:r>
            <a:r>
              <a:rPr lang="tr-TR" dirty="0"/>
              <a:t/>
            </a:r>
            <a:br>
              <a:rPr lang="tr-TR" dirty="0"/>
            </a:br>
            <a:endParaRPr lang="tr-TR" dirty="0"/>
          </a:p>
        </p:txBody>
      </p:sp>
      <p:sp>
        <p:nvSpPr>
          <p:cNvPr id="3" name="İçerik Yer Tutucusu 2"/>
          <p:cNvSpPr>
            <a:spLocks noGrp="1"/>
          </p:cNvSpPr>
          <p:nvPr>
            <p:ph idx="1"/>
          </p:nvPr>
        </p:nvSpPr>
        <p:spPr>
          <a:xfrm>
            <a:off x="457200" y="1600200"/>
            <a:ext cx="5770984" cy="4525963"/>
          </a:xfrm>
        </p:spPr>
        <p:txBody>
          <a:bodyPr>
            <a:normAutofit fontScale="92500" lnSpcReduction="10000"/>
          </a:bodyPr>
          <a:lstStyle/>
          <a:p>
            <a:r>
              <a:rPr lang="tr-TR" dirty="0">
                <a:latin typeface="Times New Roman" pitchFamily="18" charset="0"/>
                <a:cs typeface="Times New Roman" pitchFamily="18" charset="0"/>
              </a:rPr>
              <a:t>Yarışma; </a:t>
            </a:r>
          </a:p>
          <a:p>
            <a:r>
              <a:rPr lang="tr-TR" dirty="0">
                <a:latin typeface="Times New Roman" pitchFamily="18" charset="0"/>
                <a:cs typeface="Times New Roman" pitchFamily="18" charset="0"/>
              </a:rPr>
              <a:t>-Yenilenebilir Enerji ve Verimliliği Uygulamaları</a:t>
            </a:r>
          </a:p>
          <a:p>
            <a:r>
              <a:rPr lang="tr-TR" dirty="0">
                <a:latin typeface="Times New Roman" pitchFamily="18" charset="0"/>
                <a:cs typeface="Times New Roman" pitchFamily="18" charset="0"/>
              </a:rPr>
              <a:t>-Elektrik-Elektronik Teknolojileri</a:t>
            </a:r>
          </a:p>
          <a:p>
            <a:r>
              <a:rPr lang="tr-TR" dirty="0">
                <a:latin typeface="Times New Roman" pitchFamily="18" charset="0"/>
                <a:cs typeface="Times New Roman" pitchFamily="18" charset="0"/>
              </a:rPr>
              <a:t>-Kimya Teknolojileri</a:t>
            </a:r>
          </a:p>
          <a:p>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İnovasyon</a:t>
            </a:r>
            <a:r>
              <a:rPr lang="tr-TR" dirty="0">
                <a:latin typeface="Times New Roman" pitchFamily="18" charset="0"/>
                <a:cs typeface="Times New Roman" pitchFamily="18" charset="0"/>
              </a:rPr>
              <a:t> ve Mühendislik Alanları</a:t>
            </a:r>
          </a:p>
          <a:p>
            <a:r>
              <a:rPr lang="tr-TR" dirty="0">
                <a:latin typeface="Times New Roman" pitchFamily="18" charset="0"/>
                <a:cs typeface="Times New Roman" pitchFamily="18" charset="0"/>
              </a:rPr>
              <a:t>-Tasarım / Robotik kodlama alanlarında düzenlenecektir.</a:t>
            </a:r>
          </a:p>
          <a:p>
            <a:endParaRPr lang="tr-TR" dirty="0"/>
          </a:p>
          <a:p>
            <a:endParaRPr lang="tr-TR" dirty="0"/>
          </a:p>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1052736"/>
            <a:ext cx="2389435"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Veri Yer Tutucusu 3"/>
          <p:cNvSpPr>
            <a:spLocks noGrp="1"/>
          </p:cNvSpPr>
          <p:nvPr>
            <p:ph type="dt" sz="half" idx="10"/>
          </p:nvPr>
        </p:nvSpPr>
        <p:spPr/>
        <p:txBody>
          <a:bodyPr/>
          <a:lstStyle/>
          <a:p>
            <a:fld id="{867DE395-E81B-490F-906B-1B2786B080CA}"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2876010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FF0000"/>
                </a:solidFill>
              </a:rPr>
              <a:t>BAŞVURU </a:t>
            </a:r>
            <a:r>
              <a:rPr lang="tr-TR" b="1" dirty="0">
                <a:solidFill>
                  <a:srgbClr val="FF0000"/>
                </a:solidFill>
              </a:rPr>
              <a:t>KOŞULLARI </a:t>
            </a:r>
            <a:r>
              <a:rPr lang="tr-TR" dirty="0"/>
              <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dirty="0"/>
              <a:t>• </a:t>
            </a:r>
            <a:r>
              <a:rPr lang="tr-TR" sz="3500" dirty="0">
                <a:latin typeface="Times New Roman" pitchFamily="18" charset="0"/>
                <a:cs typeface="Times New Roman" pitchFamily="18" charset="0"/>
              </a:rPr>
              <a:t>Yarışmaya sadece Şırnak ili ve ilçeleri katılım sağlanabilir. </a:t>
            </a:r>
            <a:endParaRPr lang="tr-TR" sz="3500" dirty="0" smtClean="0">
              <a:latin typeface="Times New Roman" pitchFamily="18" charset="0"/>
              <a:cs typeface="Times New Roman" pitchFamily="18" charset="0"/>
            </a:endParaRPr>
          </a:p>
          <a:p>
            <a:pPr marL="0" indent="0">
              <a:buNone/>
            </a:pPr>
            <a:endParaRPr lang="tr-TR" sz="3500" dirty="0">
              <a:latin typeface="Times New Roman" pitchFamily="18" charset="0"/>
              <a:cs typeface="Times New Roman" pitchFamily="18" charset="0"/>
            </a:endParaRPr>
          </a:p>
          <a:p>
            <a:pPr marL="0" indent="0">
              <a:buNone/>
            </a:pPr>
            <a:r>
              <a:rPr lang="tr-TR" sz="3500" dirty="0">
                <a:solidFill>
                  <a:srgbClr val="FF0000"/>
                </a:solidFill>
                <a:latin typeface="Times New Roman" pitchFamily="18" charset="0"/>
                <a:cs typeface="Times New Roman" pitchFamily="18" charset="0"/>
              </a:rPr>
              <a:t>• Yarışmaya tüm devlet ve özel okulların, ortaokul ( Ortaokul </a:t>
            </a:r>
            <a:r>
              <a:rPr lang="tr-TR" sz="3500" dirty="0" smtClean="0">
                <a:solidFill>
                  <a:srgbClr val="FF0000"/>
                </a:solidFill>
                <a:latin typeface="Times New Roman" pitchFamily="18" charset="0"/>
                <a:cs typeface="Times New Roman" pitchFamily="18" charset="0"/>
              </a:rPr>
              <a:t>7. </a:t>
            </a:r>
            <a:r>
              <a:rPr lang="tr-TR" sz="3500" dirty="0" smtClean="0">
                <a:solidFill>
                  <a:srgbClr val="FF0000"/>
                </a:solidFill>
                <a:latin typeface="Times New Roman" pitchFamily="18" charset="0"/>
                <a:cs typeface="Times New Roman" pitchFamily="18" charset="0"/>
              </a:rPr>
              <a:t>- </a:t>
            </a:r>
            <a:r>
              <a:rPr lang="tr-TR" sz="3500" dirty="0" smtClean="0">
                <a:solidFill>
                  <a:srgbClr val="FF0000"/>
                </a:solidFill>
                <a:latin typeface="Times New Roman" pitchFamily="18" charset="0"/>
                <a:cs typeface="Times New Roman" pitchFamily="18" charset="0"/>
              </a:rPr>
              <a:t>8</a:t>
            </a:r>
            <a:r>
              <a:rPr lang="tr-TR" sz="3500" dirty="0">
                <a:solidFill>
                  <a:srgbClr val="FF0000"/>
                </a:solidFill>
                <a:latin typeface="Times New Roman" pitchFamily="18" charset="0"/>
                <a:cs typeface="Times New Roman" pitchFamily="18" charset="0"/>
              </a:rPr>
              <a:t>. Sınıf ) ve lise ( 9.Sınıf ve 10. Sınıf ) seviyesindeki  öğrenciler katılabilir</a:t>
            </a:r>
            <a:r>
              <a:rPr lang="tr-TR" sz="3500" dirty="0" smtClean="0">
                <a:solidFill>
                  <a:srgbClr val="FF0000"/>
                </a:solidFill>
                <a:latin typeface="Times New Roman" pitchFamily="18" charset="0"/>
                <a:cs typeface="Times New Roman" pitchFamily="18" charset="0"/>
              </a:rPr>
              <a:t>.</a:t>
            </a:r>
          </a:p>
          <a:p>
            <a:pPr marL="0" indent="0">
              <a:buNone/>
            </a:pPr>
            <a:r>
              <a:rPr lang="tr-TR" sz="3500" dirty="0">
                <a:solidFill>
                  <a:srgbClr val="FF0000"/>
                </a:solidFill>
                <a:latin typeface="Times New Roman" pitchFamily="18" charset="0"/>
                <a:cs typeface="Times New Roman" pitchFamily="18" charset="0"/>
              </a:rPr>
              <a:t> </a:t>
            </a:r>
          </a:p>
          <a:p>
            <a:pPr marL="0" indent="0">
              <a:buNone/>
            </a:pPr>
            <a:r>
              <a:rPr lang="tr-TR" sz="3500" dirty="0">
                <a:solidFill>
                  <a:srgbClr val="00B050"/>
                </a:solidFill>
                <a:latin typeface="Times New Roman" pitchFamily="18" charset="0"/>
                <a:cs typeface="Times New Roman" pitchFamily="18" charset="0"/>
              </a:rPr>
              <a:t>• Yarışmaya her öğrenci en fazla bir proje ile başvurabilir ve her proje en fazla 3 öğrenci tarafından hazırlanabilir.</a:t>
            </a:r>
            <a:r>
              <a:rPr lang="tr-TR" sz="3500" dirty="0">
                <a:latin typeface="Times New Roman" pitchFamily="18" charset="0"/>
                <a:cs typeface="Times New Roman" pitchFamily="18" charset="0"/>
              </a:rPr>
              <a:t> </a:t>
            </a:r>
            <a:endParaRPr lang="tr-TR" sz="3500" dirty="0" smtClean="0">
              <a:latin typeface="Times New Roman" pitchFamily="18" charset="0"/>
              <a:cs typeface="Times New Roman" pitchFamily="18" charset="0"/>
            </a:endParaRPr>
          </a:p>
          <a:p>
            <a:pPr marL="0" indent="0">
              <a:buNone/>
            </a:pPr>
            <a:endParaRPr lang="tr-TR" sz="3500" dirty="0">
              <a:latin typeface="Times New Roman" pitchFamily="18" charset="0"/>
              <a:cs typeface="Times New Roman" pitchFamily="18" charset="0"/>
            </a:endParaRPr>
          </a:p>
          <a:p>
            <a:pPr marL="0" indent="0">
              <a:buNone/>
            </a:pPr>
            <a:r>
              <a:rPr lang="tr-TR" sz="3500" dirty="0">
                <a:latin typeface="Times New Roman" pitchFamily="18" charset="0"/>
                <a:cs typeface="Times New Roman" pitchFamily="18" charset="0"/>
              </a:rPr>
              <a:t>• Bir projede sadece bir danışman görev alabilir. Bununla birlikte danışman birden fazla projeye danışmanlık yapabilir. Projede danışman olması zorunlu değildir. </a:t>
            </a:r>
          </a:p>
          <a:p>
            <a:endParaRPr lang="tr-TR" dirty="0"/>
          </a:p>
        </p:txBody>
      </p:sp>
      <p:sp>
        <p:nvSpPr>
          <p:cNvPr id="4" name="Veri Yer Tutucusu 3"/>
          <p:cNvSpPr>
            <a:spLocks noGrp="1"/>
          </p:cNvSpPr>
          <p:nvPr>
            <p:ph type="dt" sz="half" idx="10"/>
          </p:nvPr>
        </p:nvSpPr>
        <p:spPr/>
        <p:txBody>
          <a:bodyPr/>
          <a:lstStyle/>
          <a:p>
            <a:fld id="{B9C30C3B-606F-4A29-9254-0370EE5D4065}"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2231463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00B050"/>
                </a:solidFill>
              </a:rPr>
              <a:t>BAŞVURU KOŞULLARI</a:t>
            </a:r>
            <a:endParaRPr lang="tr-TR" dirty="0">
              <a:solidFill>
                <a:srgbClr val="00B050"/>
              </a:solidFill>
            </a:endParaRPr>
          </a:p>
        </p:txBody>
      </p:sp>
      <p:sp>
        <p:nvSpPr>
          <p:cNvPr id="3" name="İçerik Yer Tutucusu 2"/>
          <p:cNvSpPr>
            <a:spLocks noGrp="1"/>
          </p:cNvSpPr>
          <p:nvPr>
            <p:ph idx="1"/>
          </p:nvPr>
        </p:nvSpPr>
        <p:spPr>
          <a:xfrm>
            <a:off x="323528" y="1268760"/>
            <a:ext cx="8229600" cy="4824536"/>
          </a:xfrm>
        </p:spPr>
        <p:txBody>
          <a:bodyPr>
            <a:noAutofit/>
          </a:bodyPr>
          <a:lstStyle/>
          <a:p>
            <a:pPr marL="0" indent="0">
              <a:buNone/>
            </a:pPr>
            <a:r>
              <a:rPr lang="tr-TR" sz="2400" dirty="0">
                <a:latin typeface="Times New Roman" pitchFamily="18" charset="0"/>
                <a:cs typeface="Times New Roman" pitchFamily="18" charset="0"/>
              </a:rPr>
              <a:t>• Okullar birden fazla proje ile başvuru yapabilir</a:t>
            </a:r>
            <a:r>
              <a:rPr lang="tr-TR" sz="2400" dirty="0" smtClean="0">
                <a:latin typeface="Times New Roman" pitchFamily="18" charset="0"/>
                <a:cs typeface="Times New Roman" pitchFamily="18" charset="0"/>
              </a:rPr>
              <a:t>.</a:t>
            </a:r>
          </a:p>
          <a:p>
            <a:pPr marL="0" indent="0">
              <a:buNone/>
            </a:pPr>
            <a:r>
              <a:rPr lang="tr-TR" sz="24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Her okulda bir koordinatör tespit edilir.</a:t>
            </a:r>
          </a:p>
          <a:p>
            <a:pPr marL="0" indent="0">
              <a:buNone/>
            </a:pPr>
            <a:r>
              <a:rPr lang="tr-TR" sz="2400" dirty="0">
                <a:latin typeface="Times New Roman" pitchFamily="18" charset="0"/>
                <a:cs typeface="Times New Roman" pitchFamily="18" charset="0"/>
              </a:rPr>
              <a:t>• Başvuru sistemine eksik, hatalı veya yanlış belge ve bilgi yüklenmesi, hazırlanan projenin halk sağlığı ve güvenliği için risk teşkil etmesi, insanların kişilik haklarına aykırı çalışma yapılması, projede etnik kökene, kişi veya toplumu karalamaya yönelik içerik bulunması, omurgalılar üzerinde kesi yapılması, kan veya doku alınması, ağız ya da enjeksiyon yoluyla herhangi bir radyoaktif, </a:t>
            </a:r>
            <a:r>
              <a:rPr lang="tr-TR" sz="2400" dirty="0" err="1">
                <a:latin typeface="Times New Roman" pitchFamily="18" charset="0"/>
                <a:cs typeface="Times New Roman" pitchFamily="18" charset="0"/>
              </a:rPr>
              <a:t>toksik</a:t>
            </a:r>
            <a:r>
              <a:rPr lang="tr-TR" sz="2400" dirty="0">
                <a:latin typeface="Times New Roman" pitchFamily="18" charset="0"/>
                <a:cs typeface="Times New Roman" pitchFamily="18" charset="0"/>
              </a:rPr>
              <a:t> ya da etkisi kesin olarak bilinmeyen tehlikeli ve yabancı madde verilmesi, sağlığı tehdit eden deneyler yapılması durumlarında proje başvuruları hangi aşamada olursa olsun yarışmadan elenir.</a:t>
            </a:r>
          </a:p>
        </p:txBody>
      </p:sp>
      <p:sp>
        <p:nvSpPr>
          <p:cNvPr id="4" name="Veri Yer Tutucusu 3"/>
          <p:cNvSpPr>
            <a:spLocks noGrp="1"/>
          </p:cNvSpPr>
          <p:nvPr>
            <p:ph type="dt" sz="half" idx="10"/>
          </p:nvPr>
        </p:nvSpPr>
        <p:spPr/>
        <p:txBody>
          <a:bodyPr/>
          <a:lstStyle/>
          <a:p>
            <a:fld id="{0821CBFE-FEFB-4951-8C00-405AA2E5A8FC}"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5</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3778086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 </a:t>
            </a:r>
            <a:r>
              <a:rPr lang="tr-TR" dirty="0"/>
              <a:t/>
            </a:r>
            <a:br>
              <a:rPr lang="tr-TR" dirty="0"/>
            </a:br>
            <a:r>
              <a:rPr lang="tr-TR" b="1" dirty="0">
                <a:solidFill>
                  <a:srgbClr val="FF0000"/>
                </a:solidFill>
              </a:rPr>
              <a:t>BAŞVURU İŞLEMİ</a:t>
            </a:r>
            <a:r>
              <a:rPr lang="tr-TR" b="1" dirty="0"/>
              <a:t> </a:t>
            </a:r>
            <a:r>
              <a:rPr lang="tr-TR" dirty="0"/>
              <a:t/>
            </a:r>
            <a:br>
              <a:rPr lang="tr-TR" dirty="0"/>
            </a:b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a:latin typeface="Times New Roman" pitchFamily="18" charset="0"/>
                <a:cs typeface="Times New Roman" pitchFamily="18" charset="0"/>
              </a:rPr>
              <a:t>• Projelerin başvuruları </a:t>
            </a:r>
            <a:r>
              <a:rPr lang="tr-TR" dirty="0" smtClean="0">
                <a:latin typeface="Times New Roman" pitchFamily="18" charset="0"/>
                <a:cs typeface="Times New Roman" pitchFamily="18" charset="0"/>
              </a:rPr>
              <a:t>20 </a:t>
            </a:r>
            <a:r>
              <a:rPr lang="tr-TR" dirty="0">
                <a:latin typeface="Times New Roman" pitchFamily="18" charset="0"/>
                <a:cs typeface="Times New Roman" pitchFamily="18" charset="0"/>
              </a:rPr>
              <a:t>Şubat 2019 tarihinde başlar ve </a:t>
            </a:r>
            <a:r>
              <a:rPr lang="tr-TR" dirty="0" smtClean="0">
                <a:latin typeface="Times New Roman" pitchFamily="18" charset="0"/>
                <a:cs typeface="Times New Roman" pitchFamily="18" charset="0"/>
              </a:rPr>
              <a:t>21 Nisan </a:t>
            </a:r>
            <a:r>
              <a:rPr lang="tr-TR" dirty="0">
                <a:latin typeface="Times New Roman" pitchFamily="18" charset="0"/>
                <a:cs typeface="Times New Roman" pitchFamily="18" charset="0"/>
              </a:rPr>
              <a:t>2019 tarihinde sona erer. Başvurular PDF ,WORD formatında hazırlanıp </a:t>
            </a:r>
            <a:r>
              <a:rPr lang="tr-TR" b="1" u="sng" dirty="0">
                <a:latin typeface="Times New Roman" pitchFamily="18" charset="0"/>
                <a:cs typeface="Times New Roman" pitchFamily="18" charset="0"/>
                <a:hlinkClick r:id="rId2"/>
              </a:rPr>
              <a:t>cizrebtk@gmail.com</a:t>
            </a:r>
            <a:r>
              <a:rPr lang="tr-TR" dirty="0">
                <a:latin typeface="Times New Roman" pitchFamily="18" charset="0"/>
                <a:cs typeface="Times New Roman" pitchFamily="18" charset="0"/>
              </a:rPr>
              <a:t> adresine gönderilecektir. Projenin amacı, kapsamı, maliyeti, faydası vb. envanterleri 15 sayfayı geçmemek kaydıyla dosya halinde PDF, WORD formatında hazırlanacaktır.</a:t>
            </a:r>
          </a:p>
          <a:p>
            <a:pPr marL="0" indent="0">
              <a:buNone/>
            </a:pPr>
            <a:r>
              <a:rPr lang="tr-TR" dirty="0">
                <a:latin typeface="Times New Roman" pitchFamily="18" charset="0"/>
                <a:cs typeface="Times New Roman" pitchFamily="18" charset="0"/>
              </a:rPr>
              <a:t>• Başvuru sistemi kapandıktan sonra başvuru ile ilgili değişiklik talepleri kabul edilmez. </a:t>
            </a:r>
          </a:p>
          <a:p>
            <a:endParaRPr lang="tr-TR" dirty="0"/>
          </a:p>
        </p:txBody>
      </p:sp>
      <p:sp>
        <p:nvSpPr>
          <p:cNvPr id="4" name="Veri Yer Tutucusu 3"/>
          <p:cNvSpPr>
            <a:spLocks noGrp="1"/>
          </p:cNvSpPr>
          <p:nvPr>
            <p:ph type="dt" sz="half" idx="10"/>
          </p:nvPr>
        </p:nvSpPr>
        <p:spPr/>
        <p:txBody>
          <a:bodyPr/>
          <a:lstStyle/>
          <a:p>
            <a:fld id="{4004676A-5218-48E3-9DD7-39A1C859F63A}"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6</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237392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FF0000"/>
                </a:solidFill>
              </a:rPr>
              <a:t>YARIŞMANIN KAPSAMI</a:t>
            </a:r>
            <a:endParaRPr lang="tr-TR" dirty="0">
              <a:solidFill>
                <a:srgbClr val="FF0000"/>
              </a:solidFill>
            </a:endParaRPr>
          </a:p>
        </p:txBody>
      </p:sp>
      <p:sp>
        <p:nvSpPr>
          <p:cNvPr id="3" name="İçerik Yer Tutucusu 2"/>
          <p:cNvSpPr>
            <a:spLocks noGrp="1"/>
          </p:cNvSpPr>
          <p:nvPr>
            <p:ph idx="1"/>
          </p:nvPr>
        </p:nvSpPr>
        <p:spPr/>
        <p:txBody>
          <a:bodyPr/>
          <a:lstStyle/>
          <a:p>
            <a:r>
              <a:rPr lang="tr-TR" dirty="0">
                <a:latin typeface="Times New Roman" pitchFamily="18" charset="0"/>
                <a:cs typeface="Times New Roman" pitchFamily="18" charset="0"/>
              </a:rPr>
              <a:t>Bu yarışma Şırnak </a:t>
            </a:r>
            <a:r>
              <a:rPr lang="tr-TR" dirty="0" smtClean="0">
                <a:latin typeface="Times New Roman" pitchFamily="18" charset="0"/>
                <a:cs typeface="Times New Roman" pitchFamily="18" charset="0"/>
              </a:rPr>
              <a:t>İl ve </a:t>
            </a:r>
            <a:r>
              <a:rPr lang="tr-TR" dirty="0">
                <a:latin typeface="Times New Roman" pitchFamily="18" charset="0"/>
                <a:cs typeface="Times New Roman" pitchFamily="18" charset="0"/>
              </a:rPr>
              <a:t>İlçe Millî Eğitim </a:t>
            </a:r>
            <a:r>
              <a:rPr lang="tr-TR" dirty="0" smtClean="0">
                <a:latin typeface="Times New Roman" pitchFamily="18" charset="0"/>
                <a:cs typeface="Times New Roman" pitchFamily="18" charset="0"/>
              </a:rPr>
              <a:t>Müdürlüklerine </a:t>
            </a:r>
            <a:r>
              <a:rPr lang="tr-TR" dirty="0">
                <a:latin typeface="Times New Roman" pitchFamily="18" charset="0"/>
                <a:cs typeface="Times New Roman" pitchFamily="18" charset="0"/>
              </a:rPr>
              <a:t>bağlı; tüm resmî ve özel ortaokul </a:t>
            </a:r>
            <a:r>
              <a:rPr lang="tr-TR" dirty="0" smtClean="0">
                <a:latin typeface="Times New Roman" pitchFamily="18" charset="0"/>
                <a:cs typeface="Times New Roman" pitchFamily="18" charset="0"/>
              </a:rPr>
              <a:t>7.ve 8.sınıf </a:t>
            </a:r>
            <a:r>
              <a:rPr lang="tr-TR" dirty="0">
                <a:latin typeface="Times New Roman" pitchFamily="18" charset="0"/>
                <a:cs typeface="Times New Roman" pitchFamily="18" charset="0"/>
              </a:rPr>
              <a:t>ve lise 9-10.sınıfları kapsar.</a:t>
            </a:r>
          </a:p>
          <a:p>
            <a:pPr marL="0" indent="0">
              <a:buNone/>
            </a:pPr>
            <a:endParaRPr lang="tr-TR" dirty="0"/>
          </a:p>
          <a:p>
            <a:endParaRPr lang="tr-TR" dirty="0"/>
          </a:p>
        </p:txBody>
      </p:sp>
      <p:sp>
        <p:nvSpPr>
          <p:cNvPr id="4" name="Veri Yer Tutucusu 3"/>
          <p:cNvSpPr>
            <a:spLocks noGrp="1"/>
          </p:cNvSpPr>
          <p:nvPr>
            <p:ph type="dt" sz="half" idx="10"/>
          </p:nvPr>
        </p:nvSpPr>
        <p:spPr/>
        <p:txBody>
          <a:bodyPr/>
          <a:lstStyle/>
          <a:p>
            <a:fld id="{5B268C9F-39A3-4F3A-ADF8-C9A249A3B6CE}"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7</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1802988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88640"/>
            <a:ext cx="8507288" cy="6120680"/>
          </a:xfrm>
        </p:spPr>
        <p:txBody>
          <a:bodyPr/>
          <a:lstStyle/>
          <a:p>
            <a:r>
              <a:rPr lang="tr-TR" b="1" dirty="0" smtClean="0">
                <a:solidFill>
                  <a:schemeClr val="accent6">
                    <a:lumMod val="75000"/>
                  </a:schemeClr>
                </a:solidFill>
              </a:rPr>
              <a:t>001-Ortaokul </a:t>
            </a:r>
            <a:r>
              <a:rPr lang="tr-TR" b="1" dirty="0">
                <a:solidFill>
                  <a:schemeClr val="accent6">
                    <a:lumMod val="75000"/>
                  </a:schemeClr>
                </a:solidFill>
              </a:rPr>
              <a:t>ve Lise Öğrencileri Araştırma Proje Yarışmaları</a:t>
            </a:r>
            <a:endParaRPr lang="tr-TR" dirty="0">
              <a:solidFill>
                <a:schemeClr val="accent6">
                  <a:lumMod val="75000"/>
                </a:schemeClr>
              </a:solidFill>
            </a:endParaRPr>
          </a:p>
          <a:p>
            <a:pPr marL="0" indent="0">
              <a:buNone/>
            </a:pPr>
            <a:endParaRPr lang="tr-TR" dirty="0"/>
          </a:p>
        </p:txBody>
      </p:sp>
      <p:sp>
        <p:nvSpPr>
          <p:cNvPr id="5" name="Oval 4"/>
          <p:cNvSpPr/>
          <p:nvPr/>
        </p:nvSpPr>
        <p:spPr>
          <a:xfrm>
            <a:off x="388495" y="1340768"/>
            <a:ext cx="3168352"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 </a:t>
            </a:r>
            <a:r>
              <a:rPr lang="tr-TR" b="1" dirty="0" smtClean="0">
                <a:solidFill>
                  <a:schemeClr val="tx1"/>
                </a:solidFill>
              </a:rPr>
              <a:t>001- </a:t>
            </a:r>
            <a:r>
              <a:rPr lang="en-US" b="1" dirty="0" err="1" smtClean="0">
                <a:solidFill>
                  <a:schemeClr val="tx1"/>
                </a:solidFill>
              </a:rPr>
              <a:t>Öğrencileri</a:t>
            </a:r>
            <a:r>
              <a:rPr lang="en-US" b="1" dirty="0" smtClean="0">
                <a:solidFill>
                  <a:schemeClr val="tx1"/>
                </a:solidFill>
              </a:rPr>
              <a:t> </a:t>
            </a:r>
            <a:r>
              <a:rPr lang="en-US" b="1" dirty="0" err="1">
                <a:solidFill>
                  <a:schemeClr val="tx1"/>
                </a:solidFill>
              </a:rPr>
              <a:t>Araştırma</a:t>
            </a:r>
            <a:r>
              <a:rPr lang="en-US" b="1" dirty="0">
                <a:solidFill>
                  <a:schemeClr val="tx1"/>
                </a:solidFill>
              </a:rPr>
              <a:t> </a:t>
            </a:r>
            <a:r>
              <a:rPr lang="en-US" b="1" dirty="0" err="1">
                <a:solidFill>
                  <a:schemeClr val="tx1"/>
                </a:solidFill>
              </a:rPr>
              <a:t>Projeleri</a:t>
            </a:r>
            <a:r>
              <a:rPr lang="en-US" b="1" dirty="0">
                <a:solidFill>
                  <a:schemeClr val="tx1"/>
                </a:solidFill>
              </a:rPr>
              <a:t> </a:t>
            </a:r>
            <a:r>
              <a:rPr lang="en-US" b="1" dirty="0" err="1">
                <a:solidFill>
                  <a:schemeClr val="tx1"/>
                </a:solidFill>
              </a:rPr>
              <a:t>Yarışması</a:t>
            </a:r>
            <a:endParaRPr lang="tr-TR" dirty="0"/>
          </a:p>
        </p:txBody>
      </p:sp>
      <p:sp>
        <p:nvSpPr>
          <p:cNvPr id="6" name="Oval 5"/>
          <p:cNvSpPr/>
          <p:nvPr/>
        </p:nvSpPr>
        <p:spPr>
          <a:xfrm>
            <a:off x="395536" y="3704819"/>
            <a:ext cx="3168352" cy="25205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smtClean="0">
                <a:solidFill>
                  <a:schemeClr val="tx1"/>
                </a:solidFill>
              </a:rPr>
              <a:t>001-</a:t>
            </a:r>
            <a:r>
              <a:rPr lang="en-US" b="1" dirty="0" smtClean="0">
                <a:solidFill>
                  <a:schemeClr val="tx1"/>
                </a:solidFill>
              </a:rPr>
              <a:t> </a:t>
            </a:r>
            <a:r>
              <a:rPr lang="en-US" b="1" dirty="0" err="1">
                <a:solidFill>
                  <a:schemeClr val="tx1"/>
                </a:solidFill>
              </a:rPr>
              <a:t>Ortaokul</a:t>
            </a:r>
            <a:r>
              <a:rPr lang="en-US" b="1" dirty="0">
                <a:solidFill>
                  <a:schemeClr val="tx1"/>
                </a:solidFill>
              </a:rPr>
              <a:t> </a:t>
            </a:r>
            <a:r>
              <a:rPr lang="en-US" b="1" dirty="0" err="1">
                <a:solidFill>
                  <a:schemeClr val="tx1"/>
                </a:solidFill>
              </a:rPr>
              <a:t>Öğrencileri</a:t>
            </a:r>
            <a:r>
              <a:rPr lang="en-US" b="1" dirty="0">
                <a:solidFill>
                  <a:schemeClr val="tx1"/>
                </a:solidFill>
              </a:rPr>
              <a:t> </a:t>
            </a:r>
            <a:r>
              <a:rPr lang="en-US" b="1" dirty="0" err="1">
                <a:solidFill>
                  <a:schemeClr val="tx1"/>
                </a:solidFill>
              </a:rPr>
              <a:t>Araştırma</a:t>
            </a:r>
            <a:r>
              <a:rPr lang="en-US" b="1" dirty="0">
                <a:solidFill>
                  <a:schemeClr val="tx1"/>
                </a:solidFill>
              </a:rPr>
              <a:t> </a:t>
            </a:r>
            <a:r>
              <a:rPr lang="en-US" b="1" dirty="0" err="1">
                <a:solidFill>
                  <a:schemeClr val="tx1"/>
                </a:solidFill>
              </a:rPr>
              <a:t>Projeleri</a:t>
            </a:r>
            <a:r>
              <a:rPr lang="en-US" b="1" dirty="0">
                <a:solidFill>
                  <a:schemeClr val="tx1"/>
                </a:solidFill>
              </a:rPr>
              <a:t> </a:t>
            </a:r>
            <a:r>
              <a:rPr lang="en-US" b="1" dirty="0" err="1">
                <a:solidFill>
                  <a:schemeClr val="tx1"/>
                </a:solidFill>
              </a:rPr>
              <a:t>Yarışması</a:t>
            </a:r>
            <a:endParaRPr lang="tr-TR" dirty="0">
              <a:solidFill>
                <a:schemeClr val="tx1"/>
              </a:solidFill>
            </a:endParaRPr>
          </a:p>
        </p:txBody>
      </p:sp>
      <p:sp>
        <p:nvSpPr>
          <p:cNvPr id="8" name="Artı 7"/>
          <p:cNvSpPr/>
          <p:nvPr/>
        </p:nvSpPr>
        <p:spPr>
          <a:xfrm>
            <a:off x="1765488" y="3344779"/>
            <a:ext cx="360040" cy="36004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Sağ Ok 9"/>
          <p:cNvSpPr/>
          <p:nvPr/>
        </p:nvSpPr>
        <p:spPr>
          <a:xfrm>
            <a:off x="3587726" y="3429000"/>
            <a:ext cx="936104" cy="1800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val 10"/>
          <p:cNvSpPr/>
          <p:nvPr/>
        </p:nvSpPr>
        <p:spPr>
          <a:xfrm>
            <a:off x="5144507" y="1484784"/>
            <a:ext cx="3096344" cy="4104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 </a:t>
            </a:r>
            <a:r>
              <a:rPr lang="tr-TR" b="1" dirty="0" smtClean="0">
                <a:solidFill>
                  <a:schemeClr val="tx1"/>
                </a:solidFill>
              </a:rPr>
              <a:t>001-</a:t>
            </a:r>
            <a:r>
              <a:rPr lang="en-US" b="1" dirty="0" smtClean="0">
                <a:solidFill>
                  <a:schemeClr val="tx1"/>
                </a:solidFill>
              </a:rPr>
              <a:t> </a:t>
            </a:r>
            <a:r>
              <a:rPr lang="en-US" b="1" dirty="0" err="1">
                <a:solidFill>
                  <a:schemeClr val="tx1"/>
                </a:solidFill>
              </a:rPr>
              <a:t>Ortaokul</a:t>
            </a:r>
            <a:r>
              <a:rPr lang="en-US" b="1" dirty="0">
                <a:solidFill>
                  <a:schemeClr val="tx1"/>
                </a:solidFill>
              </a:rPr>
              <a:t> </a:t>
            </a:r>
            <a:r>
              <a:rPr lang="en-US" b="1" dirty="0" err="1">
                <a:solidFill>
                  <a:schemeClr val="tx1"/>
                </a:solidFill>
              </a:rPr>
              <a:t>ve</a:t>
            </a:r>
            <a:r>
              <a:rPr lang="en-US" b="1" dirty="0">
                <a:solidFill>
                  <a:schemeClr val="tx1"/>
                </a:solidFill>
              </a:rPr>
              <a:t> </a:t>
            </a:r>
            <a:r>
              <a:rPr lang="en-US" b="1" dirty="0" err="1">
                <a:solidFill>
                  <a:schemeClr val="tx1"/>
                </a:solidFill>
              </a:rPr>
              <a:t>Lise</a:t>
            </a:r>
            <a:r>
              <a:rPr lang="en-US" b="1" dirty="0">
                <a:solidFill>
                  <a:schemeClr val="tx1"/>
                </a:solidFill>
              </a:rPr>
              <a:t> </a:t>
            </a:r>
            <a:r>
              <a:rPr lang="en-US" b="1" dirty="0" err="1">
                <a:solidFill>
                  <a:schemeClr val="tx1"/>
                </a:solidFill>
              </a:rPr>
              <a:t>Öğrencileri</a:t>
            </a:r>
            <a:r>
              <a:rPr lang="en-US" b="1" dirty="0">
                <a:solidFill>
                  <a:schemeClr val="tx1"/>
                </a:solidFill>
              </a:rPr>
              <a:t> </a:t>
            </a:r>
            <a:r>
              <a:rPr lang="en-US" b="1" dirty="0" err="1">
                <a:solidFill>
                  <a:schemeClr val="tx1"/>
                </a:solidFill>
              </a:rPr>
              <a:t>Araştırma</a:t>
            </a:r>
            <a:r>
              <a:rPr lang="en-US" b="1" dirty="0">
                <a:solidFill>
                  <a:schemeClr val="tx1"/>
                </a:solidFill>
              </a:rPr>
              <a:t> </a:t>
            </a:r>
            <a:r>
              <a:rPr lang="en-US" b="1" dirty="0" err="1">
                <a:solidFill>
                  <a:schemeClr val="tx1"/>
                </a:solidFill>
              </a:rPr>
              <a:t>Proje</a:t>
            </a:r>
            <a:r>
              <a:rPr lang="en-US" b="1" dirty="0">
                <a:solidFill>
                  <a:schemeClr val="tx1"/>
                </a:solidFill>
              </a:rPr>
              <a:t> </a:t>
            </a:r>
            <a:r>
              <a:rPr lang="en-US" b="1" dirty="0" err="1">
                <a:solidFill>
                  <a:schemeClr val="tx1"/>
                </a:solidFill>
              </a:rPr>
              <a:t>Yarışmaları</a:t>
            </a:r>
            <a:endParaRPr lang="tr-TR" dirty="0">
              <a:solidFill>
                <a:schemeClr val="tx1"/>
              </a:solidFill>
            </a:endParaRPr>
          </a:p>
          <a:p>
            <a:pPr algn="ctr"/>
            <a:endParaRPr lang="tr-TR" dirty="0"/>
          </a:p>
        </p:txBody>
      </p:sp>
      <p:sp>
        <p:nvSpPr>
          <p:cNvPr id="12" name="Veri Yer Tutucusu 11"/>
          <p:cNvSpPr>
            <a:spLocks noGrp="1"/>
          </p:cNvSpPr>
          <p:nvPr>
            <p:ph type="dt" sz="half" idx="10"/>
          </p:nvPr>
        </p:nvSpPr>
        <p:spPr/>
        <p:txBody>
          <a:bodyPr/>
          <a:lstStyle/>
          <a:p>
            <a:fld id="{C5386E8B-8AD0-4F72-9724-5FC6CD23DB5F}" type="datetime1">
              <a:rPr lang="tr-TR" smtClean="0"/>
              <a:t>20.03.2019</a:t>
            </a:fld>
            <a:endParaRPr lang="tr-TR"/>
          </a:p>
        </p:txBody>
      </p:sp>
      <p:sp>
        <p:nvSpPr>
          <p:cNvPr id="14" name="Slayt Numarası Yer Tutucusu 13"/>
          <p:cNvSpPr>
            <a:spLocks noGrp="1"/>
          </p:cNvSpPr>
          <p:nvPr>
            <p:ph type="sldNum" sz="quarter" idx="12"/>
          </p:nvPr>
        </p:nvSpPr>
        <p:spPr/>
        <p:txBody>
          <a:bodyPr/>
          <a:lstStyle/>
          <a:p>
            <a:fld id="{F302176B-0E47-46AC-8F43-DAB4B8A37D06}" type="slidenum">
              <a:rPr lang="tr-TR" smtClean="0"/>
              <a:t>8</a:t>
            </a:fld>
            <a:endParaRPr lang="tr-TR"/>
          </a:p>
        </p:txBody>
      </p:sp>
      <p:sp>
        <p:nvSpPr>
          <p:cNvPr id="15" name="Altbilgi Yer Tutucusu 14"/>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926451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43408"/>
            <a:ext cx="8229600" cy="2520280"/>
          </a:xfrm>
        </p:spPr>
        <p:txBody>
          <a:bodyPr>
            <a:normAutofit/>
          </a:bodyPr>
          <a:lstStyle/>
          <a:p>
            <a:r>
              <a:rPr lang="tr-TR" sz="3600" b="1" dirty="0">
                <a:solidFill>
                  <a:srgbClr val="FF0000"/>
                </a:solidFill>
              </a:rPr>
              <a:t>YARIŞMAYA KATILMASI BEKLENEN PROJELERİN TANIMLARI VE NİTELİKLERİ </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a:latin typeface="Times New Roman" pitchFamily="18" charset="0"/>
                <a:cs typeface="Times New Roman" pitchFamily="18" charset="0"/>
              </a:rPr>
              <a:t>Yarışmaya katılması beklenen yenilikçi tasarım projeleri; yarışma konuları  dahilinde, temelde aşağıda belirtilen 3 proje tipinden en az birinin özelliklerini </a:t>
            </a:r>
            <a:r>
              <a:rPr lang="tr-TR" dirty="0" smtClean="0">
                <a:latin typeface="Times New Roman" pitchFamily="18" charset="0"/>
                <a:cs typeface="Times New Roman" pitchFamily="18" charset="0"/>
              </a:rPr>
              <a:t>taşımalıdır:</a:t>
            </a:r>
          </a:p>
          <a:p>
            <a:r>
              <a:rPr lang="tr-TR" dirty="0" smtClean="0">
                <a:latin typeface="Times New Roman" pitchFamily="18" charset="0"/>
                <a:cs typeface="Times New Roman" pitchFamily="18" charset="0"/>
              </a:rPr>
              <a:t> -</a:t>
            </a:r>
            <a:r>
              <a:rPr lang="tr-TR" dirty="0" smtClean="0">
                <a:solidFill>
                  <a:srgbClr val="00B050"/>
                </a:solidFill>
                <a:latin typeface="Times New Roman" pitchFamily="18" charset="0"/>
                <a:cs typeface="Times New Roman" pitchFamily="18" charset="0"/>
              </a:rPr>
              <a:t>Kavramsal </a:t>
            </a:r>
            <a:r>
              <a:rPr lang="tr-TR" dirty="0">
                <a:solidFill>
                  <a:srgbClr val="00B050"/>
                </a:solidFill>
                <a:latin typeface="Times New Roman" pitchFamily="18" charset="0"/>
                <a:cs typeface="Times New Roman" pitchFamily="18" charset="0"/>
              </a:rPr>
              <a:t>araştırma projeleri,</a:t>
            </a:r>
            <a:endParaRPr lang="tr-TR" sz="3200" dirty="0">
              <a:solidFill>
                <a:srgbClr val="00B050"/>
              </a:solidFill>
              <a:latin typeface="Times New Roman" pitchFamily="18" charset="0"/>
              <a:cs typeface="Times New Roman" pitchFamily="18" charset="0"/>
            </a:endParaRPr>
          </a:p>
          <a:p>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tr-TR" dirty="0" smtClean="0">
                <a:solidFill>
                  <a:srgbClr val="0070C0"/>
                </a:solidFill>
                <a:latin typeface="Times New Roman" pitchFamily="18" charset="0"/>
                <a:cs typeface="Times New Roman" pitchFamily="18" charset="0"/>
              </a:rPr>
              <a:t>Deneysel </a:t>
            </a:r>
            <a:r>
              <a:rPr lang="tr-TR" dirty="0">
                <a:solidFill>
                  <a:srgbClr val="0070C0"/>
                </a:solidFill>
                <a:latin typeface="Times New Roman" pitchFamily="18" charset="0"/>
                <a:cs typeface="Times New Roman" pitchFamily="18" charset="0"/>
              </a:rPr>
              <a:t>araştırma </a:t>
            </a:r>
            <a:r>
              <a:rPr lang="tr-TR" dirty="0" smtClean="0">
                <a:solidFill>
                  <a:srgbClr val="0070C0"/>
                </a:solidFill>
                <a:latin typeface="Times New Roman" pitchFamily="18" charset="0"/>
                <a:cs typeface="Times New Roman" pitchFamily="18" charset="0"/>
              </a:rPr>
              <a:t>projeleri,</a:t>
            </a:r>
          </a:p>
          <a:p>
            <a:r>
              <a:rPr lang="tr-TR" dirty="0" smtClean="0">
                <a:latin typeface="Times New Roman" pitchFamily="18" charset="0"/>
                <a:cs typeface="Times New Roman" pitchFamily="18" charset="0"/>
              </a:rPr>
              <a:t> </a:t>
            </a:r>
            <a:r>
              <a:rPr lang="tr-TR" dirty="0" smtClean="0">
                <a:solidFill>
                  <a:srgbClr val="7030A0"/>
                </a:solidFill>
                <a:latin typeface="Times New Roman" pitchFamily="18" charset="0"/>
                <a:cs typeface="Times New Roman" pitchFamily="18" charset="0"/>
              </a:rPr>
              <a:t>-Geliştirme </a:t>
            </a:r>
            <a:r>
              <a:rPr lang="tr-TR" dirty="0">
                <a:solidFill>
                  <a:srgbClr val="7030A0"/>
                </a:solidFill>
                <a:latin typeface="Times New Roman" pitchFamily="18" charset="0"/>
                <a:cs typeface="Times New Roman" pitchFamily="18" charset="0"/>
              </a:rPr>
              <a:t>projeleri</a:t>
            </a:r>
            <a:endParaRPr lang="tr-TR" sz="3200" dirty="0">
              <a:solidFill>
                <a:srgbClr val="7030A0"/>
              </a:solidFill>
              <a:latin typeface="Times New Roman" pitchFamily="18" charset="0"/>
              <a:cs typeface="Times New Roman" pitchFamily="18" charset="0"/>
            </a:endParaRPr>
          </a:p>
          <a:p>
            <a:endParaRPr lang="tr-TR" dirty="0"/>
          </a:p>
        </p:txBody>
      </p:sp>
      <p:sp>
        <p:nvSpPr>
          <p:cNvPr id="4" name="Veri Yer Tutucusu 3"/>
          <p:cNvSpPr>
            <a:spLocks noGrp="1"/>
          </p:cNvSpPr>
          <p:nvPr>
            <p:ph type="dt" sz="half" idx="10"/>
          </p:nvPr>
        </p:nvSpPr>
        <p:spPr/>
        <p:txBody>
          <a:bodyPr/>
          <a:lstStyle/>
          <a:p>
            <a:fld id="{007637F4-EDA7-4208-830A-9727197B6BEA}" type="datetime1">
              <a:rPr lang="tr-TR" smtClean="0"/>
              <a:t>20.03.2019</a:t>
            </a:fld>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9</a:t>
            </a:fld>
            <a:endParaRPr lang="tr-TR"/>
          </a:p>
        </p:txBody>
      </p:sp>
      <p:sp>
        <p:nvSpPr>
          <p:cNvPr id="7" name="Altbilgi Yer Tutucusu 6"/>
          <p:cNvSpPr>
            <a:spLocks noGrp="1"/>
          </p:cNvSpPr>
          <p:nvPr>
            <p:ph type="ftr" sz="quarter" idx="11"/>
          </p:nvPr>
        </p:nvSpPr>
        <p:spPr/>
        <p:txBody>
          <a:bodyPr/>
          <a:lstStyle/>
          <a:p>
            <a:r>
              <a:rPr lang="tr-TR" smtClean="0"/>
              <a:t>Özel Cizre Bilim Teknik Koleji E-Mail: cizrebtk@gmail.com</a:t>
            </a:r>
            <a:endParaRPr lang="tr-TR"/>
          </a:p>
        </p:txBody>
      </p:sp>
    </p:spTree>
    <p:extLst>
      <p:ext uri="{BB962C8B-B14F-4D97-AF65-F5344CB8AC3E}">
        <p14:creationId xmlns:p14="http://schemas.microsoft.com/office/powerpoint/2010/main" val="42112612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TotalTime>
  <Words>1303</Words>
  <Application>Microsoft Office PowerPoint</Application>
  <PresentationFormat>Ekran Gösterisi (4:3)</PresentationFormat>
  <Paragraphs>257</Paragraphs>
  <Slides>26</Slides>
  <Notes>3</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PowerPoint Sunusu</vt:lpstr>
      <vt:lpstr> AMAÇ </vt:lpstr>
      <vt:lpstr> YARIŞMANIN KATEGORİLERİ </vt:lpstr>
      <vt:lpstr> BAŞVURU KOŞULLARI  </vt:lpstr>
      <vt:lpstr>BAŞVURU KOŞULLARI</vt:lpstr>
      <vt:lpstr>  BAŞVURU İŞLEMİ  </vt:lpstr>
      <vt:lpstr>YARIŞMANIN KAPSAMI</vt:lpstr>
      <vt:lpstr>PowerPoint Sunusu</vt:lpstr>
      <vt:lpstr>YARIŞMAYA KATILMASI BEKLENEN PROJELERİN TANIMLARI VE NİTELİKLERİ  </vt:lpstr>
      <vt:lpstr>KAVRAMSAL ARAŞTIRMA PROJESİ:</vt:lpstr>
      <vt:lpstr>DENEYSEL ARAŞTIRMA PROJESİ:</vt:lpstr>
      <vt:lpstr>GELİŞTİRME PROJELERİ:</vt:lpstr>
      <vt:lpstr>  YARIŞMADAN BEKLENEN SONUÇLAR  </vt:lpstr>
      <vt:lpstr>  YARIŞMA TAKVİMİ  </vt:lpstr>
      <vt:lpstr> ÖDÜLLER  </vt:lpstr>
      <vt:lpstr>PowerPoint Sunusu</vt:lpstr>
      <vt:lpstr>KRİTERLER ve PUAN ÖLÇEĞİ</vt:lpstr>
      <vt:lpstr>  BAŞVURULARIN DEĞERLENDİRİLMESİ -KRİTERLER   </vt:lpstr>
      <vt:lpstr>BAŞVURULARIN DEĞERLENDİRİLMESİ -KRİTERLER</vt:lpstr>
      <vt:lpstr>BAŞVURULARIN DEĞERLENDİRİLMESİ -KRİTERLER</vt:lpstr>
      <vt:lpstr>BAŞVURULARIN DEĞERLENDİRİLMESİ -KRİTERLER</vt:lpstr>
      <vt:lpstr>BAŞVURULARIN DEĞERLENDİRİLMESİ -KRİTERLER</vt:lpstr>
      <vt:lpstr>PowerPoint Sunusu</vt:lpstr>
      <vt:lpstr>SERGİLEME ALANI VE DESTEKLERİ </vt:lpstr>
      <vt:lpstr> TELİF HAKLARI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ömer</dc:creator>
  <cp:lastModifiedBy>DELL</cp:lastModifiedBy>
  <cp:revision>31</cp:revision>
  <dcterms:created xsi:type="dcterms:W3CDTF">2019-02-17T21:21:34Z</dcterms:created>
  <dcterms:modified xsi:type="dcterms:W3CDTF">2019-03-20T19:21:49Z</dcterms:modified>
</cp:coreProperties>
</file>